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p4" ContentType="video/mp4"/>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0" r:id="rId3"/>
    <p:sldId id="293" r:id="rId4"/>
    <p:sldId id="264" r:id="rId5"/>
    <p:sldId id="261" r:id="rId6"/>
    <p:sldId id="258" r:id="rId7"/>
    <p:sldId id="283" r:id="rId8"/>
    <p:sldId id="284" r:id="rId9"/>
    <p:sldId id="285" r:id="rId10"/>
    <p:sldId id="286" r:id="rId11"/>
    <p:sldId id="287" r:id="rId12"/>
    <p:sldId id="295" r:id="rId13"/>
    <p:sldId id="265" r:id="rId14"/>
    <p:sldId id="267" r:id="rId15"/>
    <p:sldId id="266" r:id="rId16"/>
    <p:sldId id="280" r:id="rId17"/>
    <p:sldId id="269" r:id="rId18"/>
    <p:sldId id="268" r:id="rId19"/>
    <p:sldId id="270" r:id="rId20"/>
    <p:sldId id="271" r:id="rId21"/>
    <p:sldId id="272" r:id="rId22"/>
    <p:sldId id="277" r:id="rId23"/>
    <p:sldId id="278" r:id="rId24"/>
    <p:sldId id="279" r:id="rId25"/>
    <p:sldId id="281" r:id="rId26"/>
    <p:sldId id="275" r:id="rId27"/>
    <p:sldId id="28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9" autoAdjust="0"/>
    <p:restoredTop sz="91187" autoAdjust="0"/>
  </p:normalViewPr>
  <p:slideViewPr>
    <p:cSldViewPr snapToGrid="0">
      <p:cViewPr varScale="1">
        <p:scale>
          <a:sx n="91" d="100"/>
          <a:sy n="91" d="100"/>
        </p:scale>
        <p:origin x="82" y="350"/>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C8A5E3-5237-468F-A7FF-440523A524F5}" type="datetimeFigureOut">
              <a:rPr lang="zh-CN" altLang="en-US" smtClean="0"/>
              <a:t>2016/11/23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A02FA-3DF4-4CE7-AAB9-E55137A1922A}" type="slidenum">
              <a:rPr lang="zh-CN" altLang="en-US" smtClean="0"/>
              <a:t>‹#›</a:t>
            </a:fld>
            <a:endParaRPr lang="zh-CN" altLang="en-US"/>
          </a:p>
        </p:txBody>
      </p:sp>
    </p:spTree>
    <p:extLst>
      <p:ext uri="{BB962C8B-B14F-4D97-AF65-F5344CB8AC3E}">
        <p14:creationId xmlns:p14="http://schemas.microsoft.com/office/powerpoint/2010/main" val="35547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418264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1983768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138098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 name="矩形 4"/>
          <p:cNvSpPr/>
          <p:nvPr userDrawn="1"/>
        </p:nvSpPr>
        <p:spPr>
          <a:xfrm>
            <a:off x="6" y="0"/>
            <a:ext cx="12192000" cy="960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 name="标题 1"/>
          <p:cNvSpPr>
            <a:spLocks noGrp="1"/>
          </p:cNvSpPr>
          <p:nvPr>
            <p:ph type="title" hasCustomPrompt="1"/>
          </p:nvPr>
        </p:nvSpPr>
        <p:spPr>
          <a:xfrm>
            <a:off x="335360" y="164643"/>
            <a:ext cx="10972800" cy="672075"/>
          </a:xfrm>
          <a:prstGeom prst="rect">
            <a:avLst/>
          </a:prstGeom>
        </p:spPr>
        <p:txBody>
          <a:bodyPr lIns="91425" tIns="45713" rIns="91425" bIns="45713">
            <a:noAutofit/>
          </a:bodyPr>
          <a:lstStyle>
            <a:lvl1pPr algn="l">
              <a:defRPr sz="2667" b="1">
                <a:solidFill>
                  <a:schemeClr val="bg1"/>
                </a:solidFill>
                <a:latin typeface="微软雅黑" pitchFamily="34" charset="-122"/>
                <a:ea typeface="微软雅黑" pitchFamily="34" charset="-122"/>
              </a:defRPr>
            </a:lvl1pPr>
          </a:lstStyle>
          <a:p>
            <a:r>
              <a:rPr lang="zh-CN" altLang="en-US" dirty="0"/>
              <a:t>这里是标题区域</a:t>
            </a:r>
          </a:p>
        </p:txBody>
      </p:sp>
      <p:grpSp>
        <p:nvGrpSpPr>
          <p:cNvPr id="7" name="组合 6"/>
          <p:cNvGrpSpPr/>
          <p:nvPr userDrawn="1"/>
        </p:nvGrpSpPr>
        <p:grpSpPr>
          <a:xfrm>
            <a:off x="4508938" y="3497"/>
            <a:ext cx="3174125" cy="136635"/>
            <a:chOff x="2971800" y="1458310"/>
            <a:chExt cx="2380594" cy="102476"/>
          </a:xfrm>
        </p:grpSpPr>
        <p:sp>
          <p:nvSpPr>
            <p:cNvPr id="3" name="矩形 2"/>
            <p:cNvSpPr/>
            <p:nvPr userDrawn="1"/>
          </p:nvSpPr>
          <p:spPr>
            <a:xfrm>
              <a:off x="2971800" y="1458310"/>
              <a:ext cx="1190297" cy="1024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 name="矩形 5"/>
            <p:cNvSpPr/>
            <p:nvPr userDrawn="1"/>
          </p:nvSpPr>
          <p:spPr>
            <a:xfrm>
              <a:off x="4162097" y="1458310"/>
              <a:ext cx="1190297" cy="1024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8" name="文本框 7"/>
          <p:cNvSpPr txBox="1"/>
          <p:nvPr userDrawn="1"/>
        </p:nvSpPr>
        <p:spPr>
          <a:xfrm>
            <a:off x="11172497" y="6306207"/>
            <a:ext cx="1040524" cy="379656"/>
          </a:xfrm>
          <a:prstGeom prst="rect">
            <a:avLst/>
          </a:prstGeom>
          <a:noFill/>
        </p:spPr>
        <p:txBody>
          <a:bodyPr wrap="square" rtlCol="0">
            <a:spAutoFit/>
          </a:bodyPr>
          <a:lstStyle/>
          <a:p>
            <a:pPr algn="ctr"/>
            <a:fld id="{4434E472-F95D-422C-AA1E-FBC5F38D882C}" type="slidenum">
              <a:rPr lang="zh-CN" altLang="en-US" sz="1867">
                <a:solidFill>
                  <a:prstClr val="black"/>
                </a:solidFill>
              </a:rPr>
              <a:pPr algn="ctr"/>
              <a:t>‹#›</a:t>
            </a:fld>
            <a:endParaRPr lang="zh-CN" altLang="en-US" sz="1867" dirty="0">
              <a:solidFill>
                <a:prstClr val="black"/>
              </a:solidFill>
            </a:endParaRPr>
          </a:p>
        </p:txBody>
      </p:sp>
    </p:spTree>
    <p:extLst>
      <p:ext uri="{BB962C8B-B14F-4D97-AF65-F5344CB8AC3E}">
        <p14:creationId xmlns:p14="http://schemas.microsoft.com/office/powerpoint/2010/main" val="2099904172"/>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8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a:endParaRPr lang="zh-CN" altLang="en-US" sz="2400" dirty="0">
              <a:solidFill>
                <a:prstClr val="white"/>
              </a:solidFill>
            </a:endParaRPr>
          </a:p>
        </p:txBody>
      </p:sp>
      <p:sp>
        <p:nvSpPr>
          <p:cNvPr id="2" name="标题 1"/>
          <p:cNvSpPr>
            <a:spLocks noGrp="1"/>
          </p:cNvSpPr>
          <p:nvPr>
            <p:ph type="title" hasCustomPrompt="1"/>
          </p:nvPr>
        </p:nvSpPr>
        <p:spPr>
          <a:xfrm>
            <a:off x="335360" y="164637"/>
            <a:ext cx="10972800" cy="672075"/>
          </a:xfrm>
          <a:prstGeom prst="rect">
            <a:avLst/>
          </a:prstGeom>
        </p:spPr>
        <p:txBody>
          <a:bodyPr lIns="68559" tIns="34283" rIns="68559" bIns="34283">
            <a:noAutofit/>
          </a:bodyPr>
          <a:lstStyle>
            <a:lvl1pPr algn="l">
              <a:defRPr sz="2800" b="1">
                <a:solidFill>
                  <a:schemeClr val="tx1"/>
                </a:solidFill>
                <a:latin typeface="微软雅黑" pitchFamily="34" charset="-122"/>
                <a:ea typeface="微软雅黑" pitchFamily="34" charset="-122"/>
              </a:defRPr>
            </a:lvl1pPr>
          </a:lstStyle>
          <a:p>
            <a:r>
              <a:rPr lang="zh-CN" altLang="en-US" dirty="0"/>
              <a:t>这里是标题区域</a:t>
            </a:r>
          </a:p>
        </p:txBody>
      </p:sp>
      <p:grpSp>
        <p:nvGrpSpPr>
          <p:cNvPr id="3" name="组合 5"/>
          <p:cNvGrpSpPr/>
          <p:nvPr userDrawn="1"/>
        </p:nvGrpSpPr>
        <p:grpSpPr>
          <a:xfrm>
            <a:off x="4508940" y="3493"/>
            <a:ext cx="3174125" cy="136635"/>
            <a:chOff x="2971800" y="1458310"/>
            <a:chExt cx="2380594" cy="102476"/>
          </a:xfrm>
        </p:grpSpPr>
        <p:sp>
          <p:nvSpPr>
            <p:cNvPr id="7" name="矩形 6"/>
            <p:cNvSpPr/>
            <p:nvPr userDrawn="1"/>
          </p:nvSpPr>
          <p:spPr>
            <a:xfrm>
              <a:off x="2971800" y="1458310"/>
              <a:ext cx="1190297" cy="1024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8" name="矩形 7"/>
            <p:cNvSpPr/>
            <p:nvPr userDrawn="1"/>
          </p:nvSpPr>
          <p:spPr>
            <a:xfrm>
              <a:off x="4162097" y="1458310"/>
              <a:ext cx="1190297" cy="1024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grpSp>
    </p:spTree>
    <p:extLst>
      <p:ext uri="{BB962C8B-B14F-4D97-AF65-F5344CB8AC3E}">
        <p14:creationId xmlns:p14="http://schemas.microsoft.com/office/powerpoint/2010/main" val="204090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4247834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164560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576380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2971413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156418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861094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418540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7229E3-C7A5-49F8-BD06-D97904EEBBF2}" type="datetimeFigureOut">
              <a:rPr lang="zh-CN" altLang="en-US" smtClean="0"/>
              <a:t>2016/11/23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123569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229E3-C7A5-49F8-BD06-D97904EEBBF2}" type="datetimeFigureOut">
              <a:rPr lang="zh-CN" altLang="en-US" smtClean="0"/>
              <a:t>2016/11/23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A59A75-E231-4DC4-BC35-D6AE9F0A6CD8}" type="slidenum">
              <a:rPr lang="zh-CN" altLang="en-US" smtClean="0"/>
              <a:t>‹#›</a:t>
            </a:fld>
            <a:endParaRPr lang="zh-CN" altLang="en-US"/>
          </a:p>
        </p:txBody>
      </p:sp>
    </p:spTree>
    <p:extLst>
      <p:ext uri="{BB962C8B-B14F-4D97-AF65-F5344CB8AC3E}">
        <p14:creationId xmlns:p14="http://schemas.microsoft.com/office/powerpoint/2010/main" val="2922888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slide" Target="slide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slide" Target="slide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1.png"/><Relationship Id="rId4" Type="http://schemas.openxmlformats.org/officeDocument/2006/relationships/slide" Target="slide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5" Type="http://schemas.openxmlformats.org/officeDocument/2006/relationships/image" Target="../media/image36.tiff"/><Relationship Id="rId4" Type="http://schemas.openxmlformats.org/officeDocument/2006/relationships/image" Target="../media/image35.tiff"/></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slide" Target="slide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slide" Target="slide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slide" Target="slide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16385"/>
          <a:stretch/>
        </p:blipFill>
        <p:spPr>
          <a:xfrm>
            <a:off x="-1" y="0"/>
            <a:ext cx="12221737" cy="6846849"/>
          </a:xfrm>
          <a:prstGeom prst="rect">
            <a:avLst/>
          </a:prstGeom>
        </p:spPr>
      </p:pic>
      <p:sp>
        <p:nvSpPr>
          <p:cNvPr id="6" name="矩形 5"/>
          <p:cNvSpPr/>
          <p:nvPr/>
        </p:nvSpPr>
        <p:spPr>
          <a:xfrm>
            <a:off x="1654629" y="2596110"/>
            <a:ext cx="537028" cy="827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6799" y="2612571"/>
            <a:ext cx="7561943" cy="810853"/>
          </a:xfrm>
          <a:prstGeom prst="rect">
            <a:avLst/>
          </a:prstGeom>
          <a:solidFill>
            <a:srgbClr val="00B05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dirty="0"/>
          </a:p>
        </p:txBody>
      </p:sp>
      <p:sp>
        <p:nvSpPr>
          <p:cNvPr id="8" name="文本框 7"/>
          <p:cNvSpPr txBox="1"/>
          <p:nvPr/>
        </p:nvSpPr>
        <p:spPr>
          <a:xfrm>
            <a:off x="2931886" y="2787164"/>
            <a:ext cx="6647543"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度秘技术能力介绍</a:t>
            </a:r>
          </a:p>
        </p:txBody>
      </p:sp>
      <p:sp>
        <p:nvSpPr>
          <p:cNvPr id="9" name="矩形 8"/>
          <p:cNvSpPr/>
          <p:nvPr/>
        </p:nvSpPr>
        <p:spPr>
          <a:xfrm>
            <a:off x="-1" y="6749143"/>
            <a:ext cx="12192001" cy="112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4062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2250" y="154932"/>
            <a:ext cx="3346450"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度秘打车服务演示</a:t>
            </a:r>
          </a:p>
        </p:txBody>
      </p:sp>
      <p:pic>
        <p:nvPicPr>
          <p:cNvPr id="3" name="打车服务录屏-PPT版">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81709" y="1005840"/>
            <a:ext cx="3028583" cy="5379720"/>
          </a:xfrm>
          <a:prstGeom prst="rect">
            <a:avLst/>
          </a:prstGeom>
        </p:spPr>
      </p:pic>
      <p:sp>
        <p:nvSpPr>
          <p:cNvPr id="10" name="矩形 9">
            <a:hlinkClick r:id="rId5" action="ppaction://hlinksldjump"/>
          </p:cNvPr>
          <p:cNvSpPr/>
          <p:nvPr/>
        </p:nvSpPr>
        <p:spPr>
          <a:xfrm>
            <a:off x="10942320" y="5882640"/>
            <a:ext cx="807720" cy="4116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返回</a:t>
            </a:r>
          </a:p>
        </p:txBody>
      </p:sp>
    </p:spTree>
    <p:extLst>
      <p:ext uri="{BB962C8B-B14F-4D97-AF65-F5344CB8AC3E}">
        <p14:creationId xmlns:p14="http://schemas.microsoft.com/office/powerpoint/2010/main" val="1025207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2250" y="154932"/>
            <a:ext cx="3346450"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度秘写诗能力演示</a:t>
            </a:r>
          </a:p>
        </p:txBody>
      </p:sp>
      <p:pic>
        <p:nvPicPr>
          <p:cNvPr id="2" name="po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22393" y="1295400"/>
            <a:ext cx="2747215" cy="5001252"/>
          </a:xfrm>
          <a:prstGeom prst="rect">
            <a:avLst/>
          </a:prstGeom>
        </p:spPr>
      </p:pic>
      <p:sp>
        <p:nvSpPr>
          <p:cNvPr id="10" name="矩形 9">
            <a:hlinkClick r:id="rId5" action="ppaction://hlinksldjump"/>
          </p:cNvPr>
          <p:cNvSpPr/>
          <p:nvPr/>
        </p:nvSpPr>
        <p:spPr>
          <a:xfrm>
            <a:off x="10942320" y="5882640"/>
            <a:ext cx="807720" cy="4116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返回</a:t>
            </a:r>
          </a:p>
        </p:txBody>
      </p:sp>
    </p:spTree>
    <p:extLst>
      <p:ext uri="{BB962C8B-B14F-4D97-AF65-F5344CB8AC3E}">
        <p14:creationId xmlns:p14="http://schemas.microsoft.com/office/powerpoint/2010/main" val="351126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2250" y="154932"/>
            <a:ext cx="3346450"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度秘树莓派结合</a:t>
            </a:r>
          </a:p>
        </p:txBody>
      </p:sp>
      <p:sp>
        <p:nvSpPr>
          <p:cNvPr id="10" name="矩形 9">
            <a:hlinkClick r:id="rId4" action="ppaction://hlinksldjump"/>
          </p:cNvPr>
          <p:cNvSpPr/>
          <p:nvPr/>
        </p:nvSpPr>
        <p:spPr>
          <a:xfrm>
            <a:off x="10942320" y="5882640"/>
            <a:ext cx="807720" cy="4116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返回</a:t>
            </a:r>
          </a:p>
        </p:txBody>
      </p:sp>
      <p:pic>
        <p:nvPicPr>
          <p:cNvPr id="3" name="树莓派结合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21876" y="1777364"/>
            <a:ext cx="6993989" cy="3934119"/>
          </a:xfrm>
          <a:prstGeom prst="rect">
            <a:avLst/>
          </a:prstGeom>
        </p:spPr>
      </p:pic>
    </p:spTree>
    <p:extLst>
      <p:ext uri="{BB962C8B-B14F-4D97-AF65-F5344CB8AC3E}">
        <p14:creationId xmlns:p14="http://schemas.microsoft.com/office/powerpoint/2010/main" val="1462294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16385"/>
          <a:stretch/>
        </p:blipFill>
        <p:spPr>
          <a:xfrm>
            <a:off x="-1" y="0"/>
            <a:ext cx="12221737" cy="6846849"/>
          </a:xfrm>
          <a:prstGeom prst="rect">
            <a:avLst/>
          </a:prstGeom>
        </p:spPr>
      </p:pic>
      <p:sp>
        <p:nvSpPr>
          <p:cNvPr id="13" name="矩形 12"/>
          <p:cNvSpPr/>
          <p:nvPr/>
        </p:nvSpPr>
        <p:spPr>
          <a:xfrm>
            <a:off x="1162050" y="2911020"/>
            <a:ext cx="876300" cy="1333500"/>
          </a:xfrm>
          <a:prstGeom prst="rect">
            <a:avLst/>
          </a:prstGeom>
          <a:solidFill>
            <a:srgbClr val="00B05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401077" y="3000911"/>
            <a:ext cx="437700" cy="1323439"/>
          </a:xfrm>
          <a:prstGeom prst="rect">
            <a:avLst/>
          </a:prstGeom>
          <a:noFill/>
        </p:spPr>
        <p:txBody>
          <a:bodyPr wrap="square" rtlCol="0">
            <a:spAutoFit/>
          </a:bodyPr>
          <a:lstStyle/>
          <a:p>
            <a:r>
              <a:rPr lang="en-US" altLang="zh-CN" sz="8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8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16" name="直接连接符 15"/>
          <p:cNvCxnSpPr/>
          <p:nvPr/>
        </p:nvCxnSpPr>
        <p:spPr>
          <a:xfrm>
            <a:off x="2038350" y="3429000"/>
            <a:ext cx="84845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038350" y="4146550"/>
            <a:ext cx="8107136" cy="25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306405" y="3526165"/>
            <a:ext cx="6023429" cy="523220"/>
          </a:xfrm>
          <a:prstGeom prst="rect">
            <a:avLst/>
          </a:prstGeom>
          <a:noFill/>
        </p:spPr>
        <p:txBody>
          <a:bodyPr wrap="square" rtlCol="0">
            <a:spAutoFit/>
          </a:bodyPr>
          <a:lstStyle/>
          <a:p>
            <a:r>
              <a:rPr kumimoji="1" lang="zh-CN" altLang="en-US" sz="2800" b="1" dirty="0">
                <a:solidFill>
                  <a:schemeClr val="bg1"/>
                </a:solidFill>
                <a:latin typeface="微软雅黑" panose="020B0503020204020204" pitchFamily="34" charset="-122"/>
                <a:ea typeface="微软雅黑" panose="020B0503020204020204" pitchFamily="34" charset="-122"/>
              </a:rPr>
              <a:t>度秘为开发者提供的支持</a:t>
            </a:r>
          </a:p>
        </p:txBody>
      </p:sp>
      <p:sp>
        <p:nvSpPr>
          <p:cNvPr id="22" name="任意多边形 21"/>
          <p:cNvSpPr/>
          <p:nvPr/>
        </p:nvSpPr>
        <p:spPr>
          <a:xfrm>
            <a:off x="10276114" y="-232229"/>
            <a:ext cx="2438400" cy="2133600"/>
          </a:xfrm>
          <a:custGeom>
            <a:avLst/>
            <a:gdLst>
              <a:gd name="connsiteX0" fmla="*/ 0 w 2438400"/>
              <a:gd name="connsiteY0" fmla="*/ 246743 h 2133600"/>
              <a:gd name="connsiteX1" fmla="*/ 1480457 w 2438400"/>
              <a:gd name="connsiteY1" fmla="*/ 2119086 h 2133600"/>
              <a:gd name="connsiteX2" fmla="*/ 2409372 w 2438400"/>
              <a:gd name="connsiteY2" fmla="*/ 2133600 h 2133600"/>
              <a:gd name="connsiteX3" fmla="*/ 2438400 w 2438400"/>
              <a:gd name="connsiteY3" fmla="*/ 116115 h 2133600"/>
              <a:gd name="connsiteX4" fmla="*/ 812800 w 2438400"/>
              <a:gd name="connsiteY4" fmla="*/ 0 h 2133600"/>
              <a:gd name="connsiteX5" fmla="*/ 0 w 2438400"/>
              <a:gd name="connsiteY5" fmla="*/ 246743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2133600">
                <a:moveTo>
                  <a:pt x="0" y="246743"/>
                </a:moveTo>
                <a:lnTo>
                  <a:pt x="1480457" y="2119086"/>
                </a:lnTo>
                <a:lnTo>
                  <a:pt x="2409372" y="2133600"/>
                </a:lnTo>
                <a:lnTo>
                  <a:pt x="2438400" y="116115"/>
                </a:lnTo>
                <a:lnTo>
                  <a:pt x="812800" y="0"/>
                </a:lnTo>
                <a:lnTo>
                  <a:pt x="0" y="246743"/>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任意多边形 9"/>
          <p:cNvSpPr/>
          <p:nvPr/>
        </p:nvSpPr>
        <p:spPr>
          <a:xfrm>
            <a:off x="8858250" y="-152400"/>
            <a:ext cx="5162550" cy="8134350"/>
          </a:xfrm>
          <a:custGeom>
            <a:avLst/>
            <a:gdLst>
              <a:gd name="connsiteX0" fmla="*/ 3314700 w 5162550"/>
              <a:gd name="connsiteY0" fmla="*/ 171450 h 8134350"/>
              <a:gd name="connsiteX1" fmla="*/ 19050 w 5162550"/>
              <a:gd name="connsiteY1" fmla="*/ 6991350 h 8134350"/>
              <a:gd name="connsiteX2" fmla="*/ 0 w 5162550"/>
              <a:gd name="connsiteY2" fmla="*/ 7010400 h 8134350"/>
              <a:gd name="connsiteX3" fmla="*/ 133350 w 5162550"/>
              <a:gd name="connsiteY3" fmla="*/ 7258050 h 8134350"/>
              <a:gd name="connsiteX4" fmla="*/ 171450 w 5162550"/>
              <a:gd name="connsiteY4" fmla="*/ 7315200 h 8134350"/>
              <a:gd name="connsiteX5" fmla="*/ 190500 w 5162550"/>
              <a:gd name="connsiteY5" fmla="*/ 7372350 h 8134350"/>
              <a:gd name="connsiteX6" fmla="*/ 247650 w 5162550"/>
              <a:gd name="connsiteY6" fmla="*/ 7391400 h 8134350"/>
              <a:gd name="connsiteX7" fmla="*/ 342900 w 5162550"/>
              <a:gd name="connsiteY7" fmla="*/ 7486650 h 8134350"/>
              <a:gd name="connsiteX8" fmla="*/ 381000 w 5162550"/>
              <a:gd name="connsiteY8" fmla="*/ 7543800 h 8134350"/>
              <a:gd name="connsiteX9" fmla="*/ 457200 w 5162550"/>
              <a:gd name="connsiteY9" fmla="*/ 7600950 h 8134350"/>
              <a:gd name="connsiteX10" fmla="*/ 495300 w 5162550"/>
              <a:gd name="connsiteY10" fmla="*/ 7658100 h 8134350"/>
              <a:gd name="connsiteX11" fmla="*/ 552450 w 5162550"/>
              <a:gd name="connsiteY11" fmla="*/ 7734300 h 8134350"/>
              <a:gd name="connsiteX12" fmla="*/ 685800 w 5162550"/>
              <a:gd name="connsiteY12" fmla="*/ 7829550 h 8134350"/>
              <a:gd name="connsiteX13" fmla="*/ 742950 w 5162550"/>
              <a:gd name="connsiteY13" fmla="*/ 7886700 h 8134350"/>
              <a:gd name="connsiteX14" fmla="*/ 781050 w 5162550"/>
              <a:gd name="connsiteY14" fmla="*/ 7943850 h 8134350"/>
              <a:gd name="connsiteX15" fmla="*/ 857250 w 5162550"/>
              <a:gd name="connsiteY15" fmla="*/ 7962900 h 8134350"/>
              <a:gd name="connsiteX16" fmla="*/ 914400 w 5162550"/>
              <a:gd name="connsiteY16" fmla="*/ 8001000 h 8134350"/>
              <a:gd name="connsiteX17" fmla="*/ 971550 w 5162550"/>
              <a:gd name="connsiteY17" fmla="*/ 8020050 h 8134350"/>
              <a:gd name="connsiteX18" fmla="*/ 1143000 w 5162550"/>
              <a:gd name="connsiteY18" fmla="*/ 8077200 h 8134350"/>
              <a:gd name="connsiteX19" fmla="*/ 1295400 w 5162550"/>
              <a:gd name="connsiteY19" fmla="*/ 8134350 h 8134350"/>
              <a:gd name="connsiteX20" fmla="*/ 2762250 w 5162550"/>
              <a:gd name="connsiteY20" fmla="*/ 8115300 h 8134350"/>
              <a:gd name="connsiteX21" fmla="*/ 3581400 w 5162550"/>
              <a:gd name="connsiteY21" fmla="*/ 8096250 h 8134350"/>
              <a:gd name="connsiteX22" fmla="*/ 3638550 w 5162550"/>
              <a:gd name="connsiteY22" fmla="*/ 8077200 h 8134350"/>
              <a:gd name="connsiteX23" fmla="*/ 3771900 w 5162550"/>
              <a:gd name="connsiteY23" fmla="*/ 7981950 h 8134350"/>
              <a:gd name="connsiteX24" fmla="*/ 3867150 w 5162550"/>
              <a:gd name="connsiteY24" fmla="*/ 7848600 h 8134350"/>
              <a:gd name="connsiteX25" fmla="*/ 3924300 w 5162550"/>
              <a:gd name="connsiteY25" fmla="*/ 7772400 h 8134350"/>
              <a:gd name="connsiteX26" fmla="*/ 3943350 w 5162550"/>
              <a:gd name="connsiteY26" fmla="*/ 7715250 h 8134350"/>
              <a:gd name="connsiteX27" fmla="*/ 4000500 w 5162550"/>
              <a:gd name="connsiteY27" fmla="*/ 7658100 h 8134350"/>
              <a:gd name="connsiteX28" fmla="*/ 4038600 w 5162550"/>
              <a:gd name="connsiteY28" fmla="*/ 7505700 h 8134350"/>
              <a:gd name="connsiteX29" fmla="*/ 4076700 w 5162550"/>
              <a:gd name="connsiteY29" fmla="*/ 7391400 h 8134350"/>
              <a:gd name="connsiteX30" fmla="*/ 4095750 w 5162550"/>
              <a:gd name="connsiteY30" fmla="*/ 7334250 h 8134350"/>
              <a:gd name="connsiteX31" fmla="*/ 4114800 w 5162550"/>
              <a:gd name="connsiteY31" fmla="*/ 7258050 h 8134350"/>
              <a:gd name="connsiteX32" fmla="*/ 4133850 w 5162550"/>
              <a:gd name="connsiteY32" fmla="*/ 7162800 h 8134350"/>
              <a:gd name="connsiteX33" fmla="*/ 4171950 w 5162550"/>
              <a:gd name="connsiteY33" fmla="*/ 7105650 h 8134350"/>
              <a:gd name="connsiteX34" fmla="*/ 4210050 w 5162550"/>
              <a:gd name="connsiteY34" fmla="*/ 6877050 h 8134350"/>
              <a:gd name="connsiteX35" fmla="*/ 4229100 w 5162550"/>
              <a:gd name="connsiteY35" fmla="*/ 6819900 h 8134350"/>
              <a:gd name="connsiteX36" fmla="*/ 4248150 w 5162550"/>
              <a:gd name="connsiteY36" fmla="*/ 6686550 h 8134350"/>
              <a:gd name="connsiteX37" fmla="*/ 4305300 w 5162550"/>
              <a:gd name="connsiteY37" fmla="*/ 6534150 h 8134350"/>
              <a:gd name="connsiteX38" fmla="*/ 4343400 w 5162550"/>
              <a:gd name="connsiteY38" fmla="*/ 6457950 h 8134350"/>
              <a:gd name="connsiteX39" fmla="*/ 4381500 w 5162550"/>
              <a:gd name="connsiteY39" fmla="*/ 6248400 h 8134350"/>
              <a:gd name="connsiteX40" fmla="*/ 4419600 w 5162550"/>
              <a:gd name="connsiteY40" fmla="*/ 6172200 h 8134350"/>
              <a:gd name="connsiteX41" fmla="*/ 4438650 w 5162550"/>
              <a:gd name="connsiteY41" fmla="*/ 6115050 h 8134350"/>
              <a:gd name="connsiteX42" fmla="*/ 4476750 w 5162550"/>
              <a:gd name="connsiteY42" fmla="*/ 6019800 h 8134350"/>
              <a:gd name="connsiteX43" fmla="*/ 4514850 w 5162550"/>
              <a:gd name="connsiteY43" fmla="*/ 5905500 h 8134350"/>
              <a:gd name="connsiteX44" fmla="*/ 4533900 w 5162550"/>
              <a:gd name="connsiteY44" fmla="*/ 5848350 h 8134350"/>
              <a:gd name="connsiteX45" fmla="*/ 4591050 w 5162550"/>
              <a:gd name="connsiteY45" fmla="*/ 5695950 h 8134350"/>
              <a:gd name="connsiteX46" fmla="*/ 4610100 w 5162550"/>
              <a:gd name="connsiteY46" fmla="*/ 5619750 h 8134350"/>
              <a:gd name="connsiteX47" fmla="*/ 4648200 w 5162550"/>
              <a:gd name="connsiteY47" fmla="*/ 5448300 h 8134350"/>
              <a:gd name="connsiteX48" fmla="*/ 4705350 w 5162550"/>
              <a:gd name="connsiteY48" fmla="*/ 5238750 h 8134350"/>
              <a:gd name="connsiteX49" fmla="*/ 4743450 w 5162550"/>
              <a:gd name="connsiteY49" fmla="*/ 5048250 h 8134350"/>
              <a:gd name="connsiteX50" fmla="*/ 4781550 w 5162550"/>
              <a:gd name="connsiteY50" fmla="*/ 4953000 h 8134350"/>
              <a:gd name="connsiteX51" fmla="*/ 4857750 w 5162550"/>
              <a:gd name="connsiteY51" fmla="*/ 4591050 h 8134350"/>
              <a:gd name="connsiteX52" fmla="*/ 4895850 w 5162550"/>
              <a:gd name="connsiteY52" fmla="*/ 4514850 h 8134350"/>
              <a:gd name="connsiteX53" fmla="*/ 4914900 w 5162550"/>
              <a:gd name="connsiteY53" fmla="*/ 4400550 h 8134350"/>
              <a:gd name="connsiteX54" fmla="*/ 4972050 w 5162550"/>
              <a:gd name="connsiteY54" fmla="*/ 4095750 h 8134350"/>
              <a:gd name="connsiteX55" fmla="*/ 5010150 w 5162550"/>
              <a:gd name="connsiteY55" fmla="*/ 3848100 h 8134350"/>
              <a:gd name="connsiteX56" fmla="*/ 5048250 w 5162550"/>
              <a:gd name="connsiteY56" fmla="*/ 3486150 h 8134350"/>
              <a:gd name="connsiteX57" fmla="*/ 5067300 w 5162550"/>
              <a:gd name="connsiteY57" fmla="*/ 3219450 h 8134350"/>
              <a:gd name="connsiteX58" fmla="*/ 5105400 w 5162550"/>
              <a:gd name="connsiteY58" fmla="*/ 2990850 h 8134350"/>
              <a:gd name="connsiteX59" fmla="*/ 5124450 w 5162550"/>
              <a:gd name="connsiteY59" fmla="*/ 2819400 h 8134350"/>
              <a:gd name="connsiteX60" fmla="*/ 5143500 w 5162550"/>
              <a:gd name="connsiteY60" fmla="*/ 2762250 h 8134350"/>
              <a:gd name="connsiteX61" fmla="*/ 5162550 w 5162550"/>
              <a:gd name="connsiteY61" fmla="*/ 2514600 h 8134350"/>
              <a:gd name="connsiteX62" fmla="*/ 5143500 w 5162550"/>
              <a:gd name="connsiteY62" fmla="*/ 1981200 h 8134350"/>
              <a:gd name="connsiteX63" fmla="*/ 5124450 w 5162550"/>
              <a:gd name="connsiteY63" fmla="*/ 1924050 h 8134350"/>
              <a:gd name="connsiteX64" fmla="*/ 5105400 w 5162550"/>
              <a:gd name="connsiteY64" fmla="*/ 1809750 h 8134350"/>
              <a:gd name="connsiteX65" fmla="*/ 5048250 w 5162550"/>
              <a:gd name="connsiteY65" fmla="*/ 1695450 h 8134350"/>
              <a:gd name="connsiteX66" fmla="*/ 5029200 w 5162550"/>
              <a:gd name="connsiteY66" fmla="*/ 1581150 h 8134350"/>
              <a:gd name="connsiteX67" fmla="*/ 4953000 w 5162550"/>
              <a:gd name="connsiteY67" fmla="*/ 1409700 h 8134350"/>
              <a:gd name="connsiteX68" fmla="*/ 4914900 w 5162550"/>
              <a:gd name="connsiteY68" fmla="*/ 1257300 h 8134350"/>
              <a:gd name="connsiteX69" fmla="*/ 4895850 w 5162550"/>
              <a:gd name="connsiteY69" fmla="*/ 1200150 h 8134350"/>
              <a:gd name="connsiteX70" fmla="*/ 4857750 w 5162550"/>
              <a:gd name="connsiteY70" fmla="*/ 1009650 h 8134350"/>
              <a:gd name="connsiteX71" fmla="*/ 4838700 w 5162550"/>
              <a:gd name="connsiteY71" fmla="*/ 933450 h 8134350"/>
              <a:gd name="connsiteX72" fmla="*/ 4800600 w 5162550"/>
              <a:gd name="connsiteY72" fmla="*/ 552450 h 8134350"/>
              <a:gd name="connsiteX73" fmla="*/ 4781550 w 5162550"/>
              <a:gd name="connsiteY73" fmla="*/ 476250 h 8134350"/>
              <a:gd name="connsiteX74" fmla="*/ 4762500 w 5162550"/>
              <a:gd name="connsiteY74" fmla="*/ 381000 h 8134350"/>
              <a:gd name="connsiteX75" fmla="*/ 4724400 w 5162550"/>
              <a:gd name="connsiteY75" fmla="*/ 266700 h 8134350"/>
              <a:gd name="connsiteX76" fmla="*/ 4591050 w 5162550"/>
              <a:gd name="connsiteY76" fmla="*/ 228600 h 8134350"/>
              <a:gd name="connsiteX77" fmla="*/ 4457700 w 5162550"/>
              <a:gd name="connsiteY77" fmla="*/ 171450 h 8134350"/>
              <a:gd name="connsiteX78" fmla="*/ 4381500 w 5162550"/>
              <a:gd name="connsiteY78" fmla="*/ 114300 h 8134350"/>
              <a:gd name="connsiteX79" fmla="*/ 4191000 w 5162550"/>
              <a:gd name="connsiteY79" fmla="*/ 76200 h 8134350"/>
              <a:gd name="connsiteX80" fmla="*/ 4095750 w 5162550"/>
              <a:gd name="connsiteY80" fmla="*/ 38100 h 8134350"/>
              <a:gd name="connsiteX81" fmla="*/ 4000500 w 5162550"/>
              <a:gd name="connsiteY81" fmla="*/ 19050 h 8134350"/>
              <a:gd name="connsiteX82" fmla="*/ 3924300 w 5162550"/>
              <a:gd name="connsiteY82" fmla="*/ 0 h 8134350"/>
              <a:gd name="connsiteX83" fmla="*/ 3638550 w 5162550"/>
              <a:gd name="connsiteY83" fmla="*/ 57150 h 8134350"/>
              <a:gd name="connsiteX84" fmla="*/ 3562350 w 5162550"/>
              <a:gd name="connsiteY84" fmla="*/ 95250 h 8134350"/>
              <a:gd name="connsiteX85" fmla="*/ 3314700 w 5162550"/>
              <a:gd name="connsiteY85" fmla="*/ 171450 h 81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162550" h="8134350">
                <a:moveTo>
                  <a:pt x="3314700" y="171450"/>
                </a:moveTo>
                <a:lnTo>
                  <a:pt x="19050" y="6991350"/>
                </a:lnTo>
                <a:lnTo>
                  <a:pt x="0" y="7010400"/>
                </a:lnTo>
                <a:cubicBezTo>
                  <a:pt x="86621" y="7270263"/>
                  <a:pt x="3753" y="7106854"/>
                  <a:pt x="133350" y="7258050"/>
                </a:cubicBezTo>
                <a:cubicBezTo>
                  <a:pt x="148250" y="7275433"/>
                  <a:pt x="161211" y="7294722"/>
                  <a:pt x="171450" y="7315200"/>
                </a:cubicBezTo>
                <a:cubicBezTo>
                  <a:pt x="180430" y="7333161"/>
                  <a:pt x="176301" y="7358151"/>
                  <a:pt x="190500" y="7372350"/>
                </a:cubicBezTo>
                <a:cubicBezTo>
                  <a:pt x="204699" y="7386549"/>
                  <a:pt x="228600" y="7385050"/>
                  <a:pt x="247650" y="7391400"/>
                </a:cubicBezTo>
                <a:cubicBezTo>
                  <a:pt x="349250" y="7543800"/>
                  <a:pt x="215900" y="7359650"/>
                  <a:pt x="342900" y="7486650"/>
                </a:cubicBezTo>
                <a:cubicBezTo>
                  <a:pt x="359089" y="7502839"/>
                  <a:pt x="364811" y="7527611"/>
                  <a:pt x="381000" y="7543800"/>
                </a:cubicBezTo>
                <a:cubicBezTo>
                  <a:pt x="403451" y="7566251"/>
                  <a:pt x="434749" y="7578499"/>
                  <a:pt x="457200" y="7600950"/>
                </a:cubicBezTo>
                <a:cubicBezTo>
                  <a:pt x="473389" y="7617139"/>
                  <a:pt x="481992" y="7639469"/>
                  <a:pt x="495300" y="7658100"/>
                </a:cubicBezTo>
                <a:cubicBezTo>
                  <a:pt x="513754" y="7683936"/>
                  <a:pt x="529999" y="7711849"/>
                  <a:pt x="552450" y="7734300"/>
                </a:cubicBezTo>
                <a:cubicBezTo>
                  <a:pt x="621079" y="7802929"/>
                  <a:pt x="620900" y="7775466"/>
                  <a:pt x="685800" y="7829550"/>
                </a:cubicBezTo>
                <a:cubicBezTo>
                  <a:pt x="706496" y="7846797"/>
                  <a:pt x="725703" y="7866004"/>
                  <a:pt x="742950" y="7886700"/>
                </a:cubicBezTo>
                <a:cubicBezTo>
                  <a:pt x="757607" y="7904289"/>
                  <a:pt x="762000" y="7931150"/>
                  <a:pt x="781050" y="7943850"/>
                </a:cubicBezTo>
                <a:cubicBezTo>
                  <a:pt x="802835" y="7958373"/>
                  <a:pt x="831850" y="7956550"/>
                  <a:pt x="857250" y="7962900"/>
                </a:cubicBezTo>
                <a:cubicBezTo>
                  <a:pt x="876300" y="7975600"/>
                  <a:pt x="893922" y="7990761"/>
                  <a:pt x="914400" y="8001000"/>
                </a:cubicBezTo>
                <a:cubicBezTo>
                  <a:pt x="932361" y="8009980"/>
                  <a:pt x="952748" y="8012999"/>
                  <a:pt x="971550" y="8020050"/>
                </a:cubicBezTo>
                <a:cubicBezTo>
                  <a:pt x="1115021" y="8073852"/>
                  <a:pt x="1015317" y="8045279"/>
                  <a:pt x="1143000" y="8077200"/>
                </a:cubicBezTo>
                <a:cubicBezTo>
                  <a:pt x="1202123" y="8116615"/>
                  <a:pt x="1213010" y="8134350"/>
                  <a:pt x="1295400" y="8134350"/>
                </a:cubicBezTo>
                <a:cubicBezTo>
                  <a:pt x="1784391" y="8134350"/>
                  <a:pt x="2273327" y="8123449"/>
                  <a:pt x="2762250" y="8115300"/>
                </a:cubicBezTo>
                <a:lnTo>
                  <a:pt x="3581400" y="8096250"/>
                </a:lnTo>
                <a:cubicBezTo>
                  <a:pt x="3600450" y="8089900"/>
                  <a:pt x="3620589" y="8086180"/>
                  <a:pt x="3638550" y="8077200"/>
                </a:cubicBezTo>
                <a:cubicBezTo>
                  <a:pt x="3660183" y="8066383"/>
                  <a:pt x="3763271" y="7990579"/>
                  <a:pt x="3771900" y="7981950"/>
                </a:cubicBezTo>
                <a:cubicBezTo>
                  <a:pt x="3803029" y="7950821"/>
                  <a:pt x="3840108" y="7886459"/>
                  <a:pt x="3867150" y="7848600"/>
                </a:cubicBezTo>
                <a:cubicBezTo>
                  <a:pt x="3885604" y="7822764"/>
                  <a:pt x="3905250" y="7797800"/>
                  <a:pt x="3924300" y="7772400"/>
                </a:cubicBezTo>
                <a:cubicBezTo>
                  <a:pt x="3930650" y="7753350"/>
                  <a:pt x="3932211" y="7731958"/>
                  <a:pt x="3943350" y="7715250"/>
                </a:cubicBezTo>
                <a:cubicBezTo>
                  <a:pt x="3958294" y="7692834"/>
                  <a:pt x="3989352" y="7682626"/>
                  <a:pt x="4000500" y="7658100"/>
                </a:cubicBezTo>
                <a:cubicBezTo>
                  <a:pt x="4022168" y="7610430"/>
                  <a:pt x="4022041" y="7555376"/>
                  <a:pt x="4038600" y="7505700"/>
                </a:cubicBezTo>
                <a:lnTo>
                  <a:pt x="4076700" y="7391400"/>
                </a:lnTo>
                <a:cubicBezTo>
                  <a:pt x="4083050" y="7372350"/>
                  <a:pt x="4090880" y="7353731"/>
                  <a:pt x="4095750" y="7334250"/>
                </a:cubicBezTo>
                <a:cubicBezTo>
                  <a:pt x="4102100" y="7308850"/>
                  <a:pt x="4109120" y="7283608"/>
                  <a:pt x="4114800" y="7258050"/>
                </a:cubicBezTo>
                <a:cubicBezTo>
                  <a:pt x="4121824" y="7226442"/>
                  <a:pt x="4122481" y="7193117"/>
                  <a:pt x="4133850" y="7162800"/>
                </a:cubicBezTo>
                <a:cubicBezTo>
                  <a:pt x="4141889" y="7141363"/>
                  <a:pt x="4159250" y="7124700"/>
                  <a:pt x="4171950" y="7105650"/>
                </a:cubicBezTo>
                <a:cubicBezTo>
                  <a:pt x="4184650" y="7029450"/>
                  <a:pt x="4194900" y="6952801"/>
                  <a:pt x="4210050" y="6877050"/>
                </a:cubicBezTo>
                <a:cubicBezTo>
                  <a:pt x="4213988" y="6857359"/>
                  <a:pt x="4225162" y="6839591"/>
                  <a:pt x="4229100" y="6819900"/>
                </a:cubicBezTo>
                <a:cubicBezTo>
                  <a:pt x="4237906" y="6775871"/>
                  <a:pt x="4239344" y="6730579"/>
                  <a:pt x="4248150" y="6686550"/>
                </a:cubicBezTo>
                <a:cubicBezTo>
                  <a:pt x="4253863" y="6657987"/>
                  <a:pt x="4300870" y="6544117"/>
                  <a:pt x="4305300" y="6534150"/>
                </a:cubicBezTo>
                <a:cubicBezTo>
                  <a:pt x="4316834" y="6508200"/>
                  <a:pt x="4333429" y="6484540"/>
                  <a:pt x="4343400" y="6457950"/>
                </a:cubicBezTo>
                <a:cubicBezTo>
                  <a:pt x="4377643" y="6366635"/>
                  <a:pt x="4351368" y="6358885"/>
                  <a:pt x="4381500" y="6248400"/>
                </a:cubicBezTo>
                <a:cubicBezTo>
                  <a:pt x="4388972" y="6221003"/>
                  <a:pt x="4408413" y="6198302"/>
                  <a:pt x="4419600" y="6172200"/>
                </a:cubicBezTo>
                <a:cubicBezTo>
                  <a:pt x="4427510" y="6153743"/>
                  <a:pt x="4431599" y="6133852"/>
                  <a:pt x="4438650" y="6115050"/>
                </a:cubicBezTo>
                <a:cubicBezTo>
                  <a:pt x="4450657" y="6083031"/>
                  <a:pt x="4465064" y="6051937"/>
                  <a:pt x="4476750" y="6019800"/>
                </a:cubicBezTo>
                <a:cubicBezTo>
                  <a:pt x="4490475" y="5982057"/>
                  <a:pt x="4502150" y="5943600"/>
                  <a:pt x="4514850" y="5905500"/>
                </a:cubicBezTo>
                <a:cubicBezTo>
                  <a:pt x="4521200" y="5886450"/>
                  <a:pt x="4526442" y="5866994"/>
                  <a:pt x="4533900" y="5848350"/>
                </a:cubicBezTo>
                <a:cubicBezTo>
                  <a:pt x="4554030" y="5798026"/>
                  <a:pt x="4576118" y="5748211"/>
                  <a:pt x="4591050" y="5695950"/>
                </a:cubicBezTo>
                <a:cubicBezTo>
                  <a:pt x="4598243" y="5670776"/>
                  <a:pt x="4604420" y="5645308"/>
                  <a:pt x="4610100" y="5619750"/>
                </a:cubicBezTo>
                <a:cubicBezTo>
                  <a:pt x="4629742" y="5531363"/>
                  <a:pt x="4624971" y="5529603"/>
                  <a:pt x="4648200" y="5448300"/>
                </a:cubicBezTo>
                <a:cubicBezTo>
                  <a:pt x="4677748" y="5344882"/>
                  <a:pt x="4678185" y="5401742"/>
                  <a:pt x="4705350" y="5238750"/>
                </a:cubicBezTo>
                <a:cubicBezTo>
                  <a:pt x="4714729" y="5182474"/>
                  <a:pt x="4724505" y="5105086"/>
                  <a:pt x="4743450" y="5048250"/>
                </a:cubicBezTo>
                <a:cubicBezTo>
                  <a:pt x="4754264" y="5015809"/>
                  <a:pt x="4768850" y="4984750"/>
                  <a:pt x="4781550" y="4953000"/>
                </a:cubicBezTo>
                <a:cubicBezTo>
                  <a:pt x="4804373" y="4816060"/>
                  <a:pt x="4812117" y="4716540"/>
                  <a:pt x="4857750" y="4591050"/>
                </a:cubicBezTo>
                <a:cubicBezTo>
                  <a:pt x="4867455" y="4564362"/>
                  <a:pt x="4883150" y="4540250"/>
                  <a:pt x="4895850" y="4514850"/>
                </a:cubicBezTo>
                <a:cubicBezTo>
                  <a:pt x="4902200" y="4476750"/>
                  <a:pt x="4907782" y="4438514"/>
                  <a:pt x="4914900" y="4400550"/>
                </a:cubicBezTo>
                <a:cubicBezTo>
                  <a:pt x="4933134" y="4303301"/>
                  <a:pt x="4958721" y="4195714"/>
                  <a:pt x="4972050" y="4095750"/>
                </a:cubicBezTo>
                <a:cubicBezTo>
                  <a:pt x="5003395" y="3860665"/>
                  <a:pt x="4972872" y="3997211"/>
                  <a:pt x="5010150" y="3848100"/>
                </a:cubicBezTo>
                <a:cubicBezTo>
                  <a:pt x="5022850" y="3727450"/>
                  <a:pt x="5039607" y="3607158"/>
                  <a:pt x="5048250" y="3486150"/>
                </a:cubicBezTo>
                <a:cubicBezTo>
                  <a:pt x="5054600" y="3397250"/>
                  <a:pt x="5059579" y="3308241"/>
                  <a:pt x="5067300" y="3219450"/>
                </a:cubicBezTo>
                <a:cubicBezTo>
                  <a:pt x="5082312" y="3046808"/>
                  <a:pt x="5070351" y="3095998"/>
                  <a:pt x="5105400" y="2990850"/>
                </a:cubicBezTo>
                <a:cubicBezTo>
                  <a:pt x="5111750" y="2933700"/>
                  <a:pt x="5114997" y="2876119"/>
                  <a:pt x="5124450" y="2819400"/>
                </a:cubicBezTo>
                <a:cubicBezTo>
                  <a:pt x="5127751" y="2799593"/>
                  <a:pt x="5141009" y="2782175"/>
                  <a:pt x="5143500" y="2762250"/>
                </a:cubicBezTo>
                <a:cubicBezTo>
                  <a:pt x="5153769" y="2680095"/>
                  <a:pt x="5156200" y="2597150"/>
                  <a:pt x="5162550" y="2514600"/>
                </a:cubicBezTo>
                <a:cubicBezTo>
                  <a:pt x="5156200" y="2336800"/>
                  <a:pt x="5154954" y="2158744"/>
                  <a:pt x="5143500" y="1981200"/>
                </a:cubicBezTo>
                <a:cubicBezTo>
                  <a:pt x="5142207" y="1961161"/>
                  <a:pt x="5128806" y="1943652"/>
                  <a:pt x="5124450" y="1924050"/>
                </a:cubicBezTo>
                <a:cubicBezTo>
                  <a:pt x="5116071" y="1886344"/>
                  <a:pt x="5117614" y="1846393"/>
                  <a:pt x="5105400" y="1809750"/>
                </a:cubicBezTo>
                <a:cubicBezTo>
                  <a:pt x="5036898" y="1604244"/>
                  <a:pt x="5091435" y="1889783"/>
                  <a:pt x="5048250" y="1695450"/>
                </a:cubicBezTo>
                <a:cubicBezTo>
                  <a:pt x="5039871" y="1657744"/>
                  <a:pt x="5039363" y="1618415"/>
                  <a:pt x="5029200" y="1581150"/>
                </a:cubicBezTo>
                <a:cubicBezTo>
                  <a:pt x="4969245" y="1361315"/>
                  <a:pt x="5015784" y="1598052"/>
                  <a:pt x="4953000" y="1409700"/>
                </a:cubicBezTo>
                <a:cubicBezTo>
                  <a:pt x="4936441" y="1360024"/>
                  <a:pt x="4931459" y="1306976"/>
                  <a:pt x="4914900" y="1257300"/>
                </a:cubicBezTo>
                <a:cubicBezTo>
                  <a:pt x="4908550" y="1238250"/>
                  <a:pt x="4900365" y="1219716"/>
                  <a:pt x="4895850" y="1200150"/>
                </a:cubicBezTo>
                <a:cubicBezTo>
                  <a:pt x="4881289" y="1137051"/>
                  <a:pt x="4871319" y="1072970"/>
                  <a:pt x="4857750" y="1009650"/>
                </a:cubicBezTo>
                <a:cubicBezTo>
                  <a:pt x="4852264" y="984049"/>
                  <a:pt x="4845050" y="958850"/>
                  <a:pt x="4838700" y="933450"/>
                </a:cubicBezTo>
                <a:cubicBezTo>
                  <a:pt x="4827550" y="788494"/>
                  <a:pt x="4825207" y="687789"/>
                  <a:pt x="4800600" y="552450"/>
                </a:cubicBezTo>
                <a:cubicBezTo>
                  <a:pt x="4795916" y="526691"/>
                  <a:pt x="4787230" y="501808"/>
                  <a:pt x="4781550" y="476250"/>
                </a:cubicBezTo>
                <a:cubicBezTo>
                  <a:pt x="4774526" y="444642"/>
                  <a:pt x="4771019" y="412238"/>
                  <a:pt x="4762500" y="381000"/>
                </a:cubicBezTo>
                <a:cubicBezTo>
                  <a:pt x="4751933" y="342254"/>
                  <a:pt x="4763362" y="276440"/>
                  <a:pt x="4724400" y="266700"/>
                </a:cubicBezTo>
                <a:cubicBezTo>
                  <a:pt x="4699985" y="260596"/>
                  <a:pt x="4618379" y="242265"/>
                  <a:pt x="4591050" y="228600"/>
                </a:cubicBezTo>
                <a:cubicBezTo>
                  <a:pt x="4459492" y="162821"/>
                  <a:pt x="4616288" y="211097"/>
                  <a:pt x="4457700" y="171450"/>
                </a:cubicBezTo>
                <a:cubicBezTo>
                  <a:pt x="4432300" y="152400"/>
                  <a:pt x="4409067" y="130052"/>
                  <a:pt x="4381500" y="114300"/>
                </a:cubicBezTo>
                <a:cubicBezTo>
                  <a:pt x="4337168" y="88967"/>
                  <a:pt x="4220317" y="80388"/>
                  <a:pt x="4191000" y="76200"/>
                </a:cubicBezTo>
                <a:cubicBezTo>
                  <a:pt x="4159250" y="63500"/>
                  <a:pt x="4128504" y="47926"/>
                  <a:pt x="4095750" y="38100"/>
                </a:cubicBezTo>
                <a:cubicBezTo>
                  <a:pt x="4064737" y="28796"/>
                  <a:pt x="4032108" y="26074"/>
                  <a:pt x="4000500" y="19050"/>
                </a:cubicBezTo>
                <a:cubicBezTo>
                  <a:pt x="3974942" y="13370"/>
                  <a:pt x="3949700" y="6350"/>
                  <a:pt x="3924300" y="0"/>
                </a:cubicBezTo>
                <a:cubicBezTo>
                  <a:pt x="3712935" y="23485"/>
                  <a:pt x="3807401" y="866"/>
                  <a:pt x="3638550" y="57150"/>
                </a:cubicBezTo>
                <a:cubicBezTo>
                  <a:pt x="3572881" y="79040"/>
                  <a:pt x="3595599" y="62001"/>
                  <a:pt x="3562350" y="95250"/>
                </a:cubicBezTo>
                <a:lnTo>
                  <a:pt x="3314700" y="17145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6202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50" y="154932"/>
            <a:ext cx="2470150" cy="461665"/>
          </a:xfrm>
          <a:prstGeom prst="rect">
            <a:avLst/>
          </a:prstGeom>
          <a:noFill/>
        </p:spPr>
        <p:txBody>
          <a:bodyPr wrap="square" rtlCol="0">
            <a:spAutoFit/>
          </a:bodyPr>
          <a:lstStyle/>
          <a:p>
            <a:r>
              <a:rPr kumimoji="1" lang="zh-CN" altLang="en-US" sz="2400" b="1" dirty="0">
                <a:solidFill>
                  <a:schemeClr val="bg1"/>
                </a:solidFill>
                <a:latin typeface="微软雅黑" panose="020B0503020204020204" pitchFamily="34" charset="-122"/>
                <a:ea typeface="微软雅黑" panose="020B0503020204020204" pitchFamily="34" charset="-122"/>
              </a:rPr>
              <a:t>提供如下支持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716756" y="2897429"/>
            <a:ext cx="3929281" cy="1631216"/>
          </a:xfrm>
          <a:prstGeom prst="rect">
            <a:avLst/>
          </a:prstGeom>
        </p:spPr>
        <p:txBody>
          <a:bodyPr wrap="none">
            <a:spAutoFit/>
          </a:bodyPr>
          <a:lstStyle/>
          <a:p>
            <a:r>
              <a:rPr kumimoji="1" lang="en-US" altLang="zh-CN" sz="2000" dirty="0">
                <a:latin typeface="微软雅黑" panose="020B0503020204020204" pitchFamily="34" charset="-122"/>
                <a:ea typeface="微软雅黑" panose="020B0503020204020204" pitchFamily="34" charset="-122"/>
              </a:rPr>
              <a:t>1</a:t>
            </a:r>
            <a:r>
              <a:rPr kumimoji="1" lang="zh-CN" altLang="en-US" sz="2000" dirty="0">
                <a:latin typeface="微软雅黑" panose="020B0503020204020204" pitchFamily="34" charset="-122"/>
                <a:ea typeface="微软雅黑" panose="020B0503020204020204" pitchFamily="34" charset="-122"/>
              </a:rPr>
              <a:t>、客户端扩展能力（</a:t>
            </a:r>
            <a:r>
              <a:rPr kumimoji="1" lang="en-US" altLang="zh-CN" sz="2000" dirty="0">
                <a:latin typeface="微软雅黑" panose="020B0503020204020204" pitchFamily="34" charset="-122"/>
                <a:ea typeface="微软雅黑" panose="020B0503020204020204" pitchFamily="34" charset="-122"/>
              </a:rPr>
              <a:t>SDK/API</a:t>
            </a:r>
            <a:r>
              <a:rPr kumimoji="1" lang="zh-CN" altLang="en-US" sz="2000" dirty="0">
                <a:latin typeface="微软雅黑" panose="020B0503020204020204" pitchFamily="34" charset="-122"/>
                <a:ea typeface="微软雅黑" panose="020B0503020204020204" pitchFamily="34" charset="-122"/>
              </a:rPr>
              <a:t>）</a:t>
            </a:r>
          </a:p>
          <a:p>
            <a:endParaRPr kumimoji="1" lang="zh-CN" altLang="en-US" sz="2000" dirty="0">
              <a:latin typeface="微软雅黑" panose="020B0503020204020204" pitchFamily="34" charset="-122"/>
              <a:ea typeface="微软雅黑" panose="020B0503020204020204" pitchFamily="34" charset="-122"/>
            </a:endParaRPr>
          </a:p>
          <a:p>
            <a:r>
              <a:rPr kumimoji="1" lang="en-US" altLang="zh-CN" sz="2000" dirty="0">
                <a:latin typeface="微软雅黑" panose="020B0503020204020204" pitchFamily="34" charset="-122"/>
                <a:ea typeface="微软雅黑" panose="020B0503020204020204" pitchFamily="34" charset="-122"/>
              </a:rPr>
              <a:t>2</a:t>
            </a:r>
            <a:r>
              <a:rPr kumimoji="1" lang="zh-CN" altLang="en-US" sz="2000" dirty="0">
                <a:latin typeface="微软雅黑" panose="020B0503020204020204" pitchFamily="34" charset="-122"/>
                <a:ea typeface="微软雅黑" panose="020B0503020204020204" pitchFamily="34" charset="-122"/>
              </a:rPr>
              <a:t>、开发自己的度秘服务端</a:t>
            </a:r>
          </a:p>
          <a:p>
            <a:endParaRPr kumimoji="1" lang="zh-CN" altLang="en-US" sz="2000" dirty="0">
              <a:latin typeface="微软雅黑" panose="020B0503020204020204" pitchFamily="34" charset="-122"/>
              <a:ea typeface="微软雅黑" panose="020B0503020204020204" pitchFamily="34" charset="-122"/>
            </a:endParaRPr>
          </a:p>
          <a:p>
            <a:r>
              <a:rPr kumimoji="1" lang="en-US" altLang="zh-CN" sz="2000" dirty="0">
                <a:latin typeface="微软雅黑" panose="020B0503020204020204" pitchFamily="34" charset="-122"/>
                <a:ea typeface="微软雅黑" panose="020B0503020204020204" pitchFamily="34" charset="-122"/>
              </a:rPr>
              <a:t>3</a:t>
            </a:r>
            <a:r>
              <a:rPr kumimoji="1" lang="zh-CN" altLang="en-US" sz="2000" dirty="0">
                <a:latin typeface="微软雅黑" panose="020B0503020204020204" pitchFamily="34" charset="-122"/>
                <a:ea typeface="微软雅黑" panose="020B0503020204020204" pitchFamily="34" charset="-122"/>
              </a:rPr>
              <a:t>、在硬件上集成度秘的解决方案</a:t>
            </a:r>
          </a:p>
        </p:txBody>
      </p:sp>
      <p:sp>
        <p:nvSpPr>
          <p:cNvPr id="3" name="矩形 2"/>
          <p:cNvSpPr/>
          <p:nvPr/>
        </p:nvSpPr>
        <p:spPr>
          <a:xfrm>
            <a:off x="716756" y="1495403"/>
            <a:ext cx="72939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度秘开放平台：http://dev.duer.baidu.com/</a:t>
            </a:r>
          </a:p>
        </p:txBody>
      </p:sp>
    </p:spTree>
    <p:extLst>
      <p:ext uri="{BB962C8B-B14F-4D97-AF65-F5344CB8AC3E}">
        <p14:creationId xmlns:p14="http://schemas.microsoft.com/office/powerpoint/2010/main" val="80675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kumimoji="1" lang="zh-CN" altLang="en-US" sz="2400" b="1" dirty="0">
                <a:solidFill>
                  <a:schemeClr val="bg1"/>
                </a:solidFill>
                <a:latin typeface="微软雅黑" panose="020B0503020204020204" pitchFamily="34" charset="-122"/>
                <a:ea typeface="微软雅黑" panose="020B0503020204020204" pitchFamily="34" charset="-122"/>
              </a:rPr>
              <a:t>客户端扩展能力</a:t>
            </a:r>
            <a:r>
              <a:rPr kumimoji="1" lang="en-US" altLang="zh-CN" sz="2400" b="1" dirty="0">
                <a:solidFill>
                  <a:schemeClr val="bg1"/>
                </a:solidFill>
                <a:latin typeface="微软雅黑" panose="020B0503020204020204" pitchFamily="34" charset="-122"/>
                <a:ea typeface="微软雅黑" panose="020B0503020204020204" pitchFamily="34" charset="-122"/>
              </a:rPr>
              <a:t>SDK</a:t>
            </a:r>
            <a:endParaRPr kumimoji="1"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22249" y="953839"/>
            <a:ext cx="6969260" cy="3629239"/>
          </a:xfrm>
          <a:prstGeom prst="rect">
            <a:avLst/>
          </a:prstGeom>
        </p:spPr>
      </p:pic>
      <p:pic>
        <p:nvPicPr>
          <p:cNvPr id="7" name="图片 6"/>
          <p:cNvPicPr>
            <a:picLocks noChangeAspect="1"/>
          </p:cNvPicPr>
          <p:nvPr/>
        </p:nvPicPr>
        <p:blipFill>
          <a:blip r:embed="rId3"/>
          <a:stretch>
            <a:fillRect/>
          </a:stretch>
        </p:blipFill>
        <p:spPr>
          <a:xfrm>
            <a:off x="4991142" y="5156635"/>
            <a:ext cx="6975042" cy="1115632"/>
          </a:xfrm>
          <a:prstGeom prst="rect">
            <a:avLst/>
          </a:prstGeom>
        </p:spPr>
      </p:pic>
      <p:sp>
        <p:nvSpPr>
          <p:cNvPr id="8" name="矩形 7"/>
          <p:cNvSpPr/>
          <p:nvPr/>
        </p:nvSpPr>
        <p:spPr>
          <a:xfrm>
            <a:off x="7191509" y="3509780"/>
            <a:ext cx="1005403" cy="338554"/>
          </a:xfrm>
          <a:prstGeom prst="rect">
            <a:avLst/>
          </a:prstGeom>
        </p:spPr>
        <p:txBody>
          <a:bodyPr wrap="none">
            <a:spAutoFit/>
          </a:bodyPr>
          <a:lstStyle/>
          <a:p>
            <a:r>
              <a:rPr kumimoji="1" lang="zh-CN" altLang="en-US" sz="1600" dirty="0">
                <a:latin typeface="微软雅黑" panose="020B0503020204020204" pitchFamily="34" charset="-122"/>
                <a:ea typeface="微软雅黑" panose="020B0503020204020204" pitchFamily="34" charset="-122"/>
              </a:rPr>
              <a:t>语音识别</a:t>
            </a:r>
          </a:p>
        </p:txBody>
      </p:sp>
      <p:cxnSp>
        <p:nvCxnSpPr>
          <p:cNvPr id="3" name="直接连接符 2"/>
          <p:cNvCxnSpPr/>
          <p:nvPr/>
        </p:nvCxnSpPr>
        <p:spPr>
          <a:xfrm>
            <a:off x="7191509" y="3976914"/>
            <a:ext cx="100540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768025" y="5588716"/>
            <a:ext cx="1005403" cy="338554"/>
          </a:xfrm>
          <a:prstGeom prst="rect">
            <a:avLst/>
          </a:prstGeom>
        </p:spPr>
        <p:txBody>
          <a:bodyPr wrap="none">
            <a:spAutoFit/>
          </a:bodyPr>
          <a:lstStyle/>
          <a:p>
            <a:r>
              <a:rPr kumimoji="1" lang="zh-CN" altLang="en-US" sz="1600" dirty="0">
                <a:latin typeface="微软雅黑" panose="020B0503020204020204" pitchFamily="34" charset="-122"/>
                <a:ea typeface="微软雅黑" panose="020B0503020204020204" pitchFamily="34" charset="-122"/>
              </a:rPr>
              <a:t>语音合成</a:t>
            </a:r>
          </a:p>
        </p:txBody>
      </p:sp>
      <p:cxnSp>
        <p:nvCxnSpPr>
          <p:cNvPr id="12" name="直接连接符 11"/>
          <p:cNvCxnSpPr/>
          <p:nvPr/>
        </p:nvCxnSpPr>
        <p:spPr>
          <a:xfrm>
            <a:off x="3759200" y="6081486"/>
            <a:ext cx="101422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928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客户端扩展能力</a:t>
            </a:r>
            <a:r>
              <a:rPr lang="en-US" altLang="zh-CN" sz="2400" b="1" dirty="0">
                <a:solidFill>
                  <a:schemeClr val="bg1"/>
                </a:solidFill>
                <a:latin typeface="微软雅黑" panose="020B0503020204020204" pitchFamily="34" charset="-122"/>
                <a:ea typeface="微软雅黑" panose="020B0503020204020204" pitchFamily="34" charset="-122"/>
              </a:rPr>
              <a:t>API</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250" y="1136059"/>
            <a:ext cx="2767104"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1</a:t>
            </a:r>
            <a:r>
              <a:rPr kumimoji="1" lang="zh-CN" altLang="en-US" sz="1600" dirty="0">
                <a:latin typeface="微软雅黑" panose="020B0503020204020204" pitchFamily="34" charset="-122"/>
                <a:ea typeface="微软雅黑" panose="020B0503020204020204" pitchFamily="34" charset="-122"/>
              </a:rPr>
              <a:t>、从平台配置你需要的能力</a:t>
            </a:r>
          </a:p>
        </p:txBody>
      </p:sp>
      <p:pic>
        <p:nvPicPr>
          <p:cNvPr id="3" name="图片 2"/>
          <p:cNvPicPr>
            <a:picLocks noChangeAspect="1"/>
          </p:cNvPicPr>
          <p:nvPr/>
        </p:nvPicPr>
        <p:blipFill>
          <a:blip r:embed="rId2"/>
          <a:stretch>
            <a:fillRect/>
          </a:stretch>
        </p:blipFill>
        <p:spPr>
          <a:xfrm>
            <a:off x="4217548" y="912444"/>
            <a:ext cx="5475975" cy="5769495"/>
          </a:xfrm>
          <a:prstGeom prst="rect">
            <a:avLst/>
          </a:prstGeom>
        </p:spPr>
      </p:pic>
    </p:spTree>
    <p:extLst>
      <p:ext uri="{BB962C8B-B14F-4D97-AF65-F5344CB8AC3E}">
        <p14:creationId xmlns:p14="http://schemas.microsoft.com/office/powerpoint/2010/main" val="115027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客户端扩展能力</a:t>
            </a:r>
            <a:r>
              <a:rPr lang="en-US" altLang="zh-CN" sz="2400" b="1" dirty="0">
                <a:solidFill>
                  <a:schemeClr val="bg1"/>
                </a:solidFill>
                <a:latin typeface="微软雅黑" panose="020B0503020204020204" pitchFamily="34" charset="-122"/>
                <a:ea typeface="微软雅黑" panose="020B0503020204020204" pitchFamily="34" charset="-122"/>
              </a:rPr>
              <a:t>API</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250" y="1136059"/>
            <a:ext cx="2762295"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2</a:t>
            </a:r>
            <a:r>
              <a:rPr kumimoji="1" lang="zh-CN" altLang="en-US" sz="1600" dirty="0">
                <a:latin typeface="微软雅黑" panose="020B0503020204020204" pitchFamily="34" charset="-122"/>
                <a:ea typeface="微软雅黑" panose="020B0503020204020204" pitchFamily="34" charset="-122"/>
              </a:rPr>
              <a:t>、从</a:t>
            </a:r>
            <a:r>
              <a:rPr kumimoji="1" lang="en-US" altLang="zh-CN" sz="1600" dirty="0">
                <a:latin typeface="微软雅黑" panose="020B0503020204020204" pitchFamily="34" charset="-122"/>
                <a:ea typeface="微软雅黑" panose="020B0503020204020204" pitchFamily="34" charset="-122"/>
              </a:rPr>
              <a:t>SDK</a:t>
            </a:r>
            <a:r>
              <a:rPr kumimoji="1" lang="zh-CN" altLang="en-US" sz="1600" dirty="0">
                <a:latin typeface="微软雅黑" panose="020B0503020204020204" pitchFamily="34" charset="-122"/>
                <a:ea typeface="微软雅黑" panose="020B0503020204020204" pitchFamily="34" charset="-122"/>
              </a:rPr>
              <a:t>获取度秘服务输出</a:t>
            </a:r>
          </a:p>
        </p:txBody>
      </p:sp>
      <p:pic>
        <p:nvPicPr>
          <p:cNvPr id="7" name="图片 6"/>
          <p:cNvPicPr>
            <a:picLocks noChangeAspect="1"/>
          </p:cNvPicPr>
          <p:nvPr/>
        </p:nvPicPr>
        <p:blipFill>
          <a:blip r:embed="rId2"/>
          <a:stretch>
            <a:fillRect/>
          </a:stretch>
        </p:blipFill>
        <p:spPr>
          <a:xfrm>
            <a:off x="371927" y="2574648"/>
            <a:ext cx="4451525" cy="3658184"/>
          </a:xfrm>
          <a:prstGeom prst="rect">
            <a:avLst/>
          </a:prstGeom>
        </p:spPr>
      </p:pic>
      <p:pic>
        <p:nvPicPr>
          <p:cNvPr id="8" name="图片 7"/>
          <p:cNvPicPr>
            <a:picLocks noChangeAspect="1"/>
          </p:cNvPicPr>
          <p:nvPr/>
        </p:nvPicPr>
        <p:blipFill>
          <a:blip r:embed="rId3"/>
          <a:stretch>
            <a:fillRect/>
          </a:stretch>
        </p:blipFill>
        <p:spPr>
          <a:xfrm>
            <a:off x="6213159" y="1320725"/>
            <a:ext cx="3150077" cy="4916910"/>
          </a:xfrm>
          <a:prstGeom prst="rect">
            <a:avLst/>
          </a:prstGeom>
        </p:spPr>
      </p:pic>
      <p:sp>
        <p:nvSpPr>
          <p:cNvPr id="9" name="右箭头 8"/>
          <p:cNvSpPr/>
          <p:nvPr/>
        </p:nvSpPr>
        <p:spPr>
          <a:xfrm>
            <a:off x="4989105" y="3739083"/>
            <a:ext cx="1086678" cy="279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p:nvPicPr>
        <p:blipFill>
          <a:blip r:embed="rId4"/>
          <a:stretch>
            <a:fillRect/>
          </a:stretch>
        </p:blipFill>
        <p:spPr>
          <a:xfrm>
            <a:off x="9884218" y="2574648"/>
            <a:ext cx="2077628" cy="2608681"/>
          </a:xfrm>
          <a:prstGeom prst="rect">
            <a:avLst/>
          </a:prstGeom>
        </p:spPr>
      </p:pic>
    </p:spTree>
    <p:extLst>
      <p:ext uri="{BB962C8B-B14F-4D97-AF65-F5344CB8AC3E}">
        <p14:creationId xmlns:p14="http://schemas.microsoft.com/office/powerpoint/2010/main" val="178833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50" y="154932"/>
            <a:ext cx="3841750" cy="461665"/>
          </a:xfrm>
          <a:prstGeom prst="rect">
            <a:avLst/>
          </a:prstGeom>
          <a:noFill/>
        </p:spPr>
        <p:txBody>
          <a:bodyPr wrap="square" rtlCol="0">
            <a:spAutoFit/>
          </a:bodyPr>
          <a:lstStyle/>
          <a:p>
            <a:r>
              <a:rPr kumimoji="1" lang="zh-CN" altLang="en-US" sz="2400" b="1" dirty="0">
                <a:solidFill>
                  <a:schemeClr val="bg1"/>
                </a:solidFill>
                <a:latin typeface="微软雅黑" panose="020B0503020204020204" pitchFamily="34" charset="-122"/>
                <a:ea typeface="微软雅黑" panose="020B0503020204020204" pitchFamily="34" charset="-122"/>
              </a:rPr>
              <a:t>客户端扩展能力</a:t>
            </a:r>
            <a:r>
              <a:rPr kumimoji="1" lang="en-US" altLang="zh-CN" sz="2400" b="1" dirty="0">
                <a:solidFill>
                  <a:schemeClr val="bg1"/>
                </a:solidFill>
                <a:latin typeface="微软雅黑" panose="020B0503020204020204" pitchFamily="34" charset="-122"/>
                <a:ea typeface="微软雅黑" panose="020B0503020204020204" pitchFamily="34" charset="-122"/>
              </a:rPr>
              <a:t>API</a:t>
            </a:r>
            <a:endParaRPr kumimoji="1"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250" y="1136059"/>
            <a:ext cx="4382866"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度秘用</a:t>
            </a:r>
            <a:r>
              <a:rPr kumimoji="1" lang="en-US" altLang="zh-CN" sz="1600" dirty="0">
                <a:latin typeface="微软雅黑" panose="020B0503020204020204" pitchFamily="34" charset="-122"/>
                <a:ea typeface="微软雅黑" panose="020B0503020204020204" pitchFamily="34" charset="-122"/>
              </a:rPr>
              <a:t>{domain intent slot}</a:t>
            </a:r>
            <a:r>
              <a:rPr kumimoji="1" lang="zh-CN" altLang="en-US" sz="1600" dirty="0">
                <a:latin typeface="微软雅黑" panose="020B0503020204020204" pitchFamily="34" charset="-122"/>
                <a:ea typeface="微软雅黑" panose="020B0503020204020204" pitchFamily="34" charset="-122"/>
              </a:rPr>
              <a:t>的三元组表示语义</a:t>
            </a:r>
          </a:p>
        </p:txBody>
      </p:sp>
      <p:sp>
        <p:nvSpPr>
          <p:cNvPr id="8" name="矩形 7"/>
          <p:cNvSpPr/>
          <p:nvPr/>
        </p:nvSpPr>
        <p:spPr>
          <a:xfrm>
            <a:off x="936863" y="2526060"/>
            <a:ext cx="2681904"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帮我找个西直门附近100元以下的同一首歌</a:t>
            </a:r>
          </a:p>
        </p:txBody>
      </p:sp>
      <p:sp>
        <p:nvSpPr>
          <p:cNvPr id="9" name="右箭头 8"/>
          <p:cNvSpPr/>
          <p:nvPr/>
        </p:nvSpPr>
        <p:spPr>
          <a:xfrm>
            <a:off x="4090163" y="2892683"/>
            <a:ext cx="1086678" cy="279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微软雅黑" panose="020B0503020204020204" pitchFamily="34" charset="-122"/>
              <a:ea typeface="微软雅黑" panose="020B0503020204020204" pitchFamily="34" charset="-122"/>
            </a:endParaRPr>
          </a:p>
        </p:txBody>
      </p:sp>
      <p:sp>
        <p:nvSpPr>
          <p:cNvPr id="10" name="文本框 9"/>
          <p:cNvSpPr txBox="1"/>
          <p:nvPr/>
        </p:nvSpPr>
        <p:spPr>
          <a:xfrm>
            <a:off x="5607250" y="2273842"/>
            <a:ext cx="1890261"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Domain: </a:t>
            </a:r>
            <a:r>
              <a:rPr kumimoji="1" lang="zh-CN" altLang="en-US" sz="1600" dirty="0">
                <a:latin typeface="微软雅黑" panose="020B0503020204020204" pitchFamily="34" charset="-122"/>
                <a:ea typeface="微软雅黑" panose="020B0503020204020204" pitchFamily="34" charset="-122"/>
              </a:rPr>
              <a:t>生活服务</a:t>
            </a:r>
          </a:p>
        </p:txBody>
      </p:sp>
      <p:sp>
        <p:nvSpPr>
          <p:cNvPr id="11" name="文本框 10"/>
          <p:cNvSpPr txBox="1"/>
          <p:nvPr/>
        </p:nvSpPr>
        <p:spPr>
          <a:xfrm>
            <a:off x="5607250" y="2789160"/>
            <a:ext cx="1474763"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Intent: </a:t>
            </a:r>
            <a:r>
              <a:rPr kumimoji="1" lang="zh-CN" altLang="en-US" sz="1600" dirty="0">
                <a:latin typeface="微软雅黑" panose="020B0503020204020204" pitchFamily="34" charset="-122"/>
                <a:ea typeface="微软雅黑" panose="020B0503020204020204" pitchFamily="34" charset="-122"/>
              </a:rPr>
              <a:t>找</a:t>
            </a:r>
            <a:r>
              <a:rPr kumimoji="1" lang="en-US" altLang="zh-CN" sz="1600" dirty="0">
                <a:latin typeface="微软雅黑" panose="020B0503020204020204" pitchFamily="34" charset="-122"/>
                <a:ea typeface="微软雅黑" panose="020B0503020204020204" pitchFamily="34" charset="-122"/>
              </a:rPr>
              <a:t>KTV</a:t>
            </a:r>
            <a:endParaRPr kumimoji="1" lang="zh-CN" altLang="en-US" sz="16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607250" y="3304478"/>
            <a:ext cx="5658921"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Slots: [{location:</a:t>
            </a:r>
            <a:r>
              <a:rPr kumimoji="1" lang="zh-CN" altLang="en-US" sz="1600" dirty="0">
                <a:latin typeface="微软雅黑" panose="020B0503020204020204" pitchFamily="34" charset="-122"/>
                <a:ea typeface="微软雅黑" panose="020B0503020204020204" pitchFamily="34" charset="-122"/>
              </a:rPr>
              <a:t>西直门</a:t>
            </a:r>
            <a:r>
              <a:rPr kumimoji="1" lang="en-US" altLang="zh-CN" sz="1600" dirty="0">
                <a:latin typeface="微软雅黑" panose="020B0503020204020204" pitchFamily="34" charset="-122"/>
                <a:ea typeface="微软雅黑" panose="020B0503020204020204" pitchFamily="34" charset="-122"/>
              </a:rPr>
              <a:t>, </a:t>
            </a:r>
            <a:r>
              <a:rPr kumimoji="1" lang="en-US" altLang="zh-CN" sz="1600" dirty="0" err="1">
                <a:latin typeface="微软雅黑" panose="020B0503020204020204" pitchFamily="34" charset="-122"/>
                <a:ea typeface="微软雅黑" panose="020B0503020204020204" pitchFamily="34" charset="-122"/>
              </a:rPr>
              <a:t>max_price</a:t>
            </a:r>
            <a:r>
              <a:rPr kumimoji="1" lang="en-US" altLang="zh-CN" sz="1600" dirty="0">
                <a:latin typeface="微软雅黑" panose="020B0503020204020204" pitchFamily="34" charset="-122"/>
                <a:ea typeface="微软雅黑" panose="020B0503020204020204" pitchFamily="34" charset="-122"/>
              </a:rPr>
              <a:t>: 100, name: </a:t>
            </a:r>
            <a:r>
              <a:rPr kumimoji="1" lang="zh-CN" altLang="en-US" sz="1600" dirty="0">
                <a:latin typeface="微软雅黑" panose="020B0503020204020204" pitchFamily="34" charset="-122"/>
                <a:ea typeface="微软雅黑" panose="020B0503020204020204" pitchFamily="34" charset="-122"/>
              </a:rPr>
              <a:t>同一首歌</a:t>
            </a:r>
            <a:r>
              <a:rPr kumimoji="1" lang="en-US" altLang="zh-CN" sz="1600" dirty="0">
                <a:latin typeface="微软雅黑" panose="020B0503020204020204" pitchFamily="34" charset="-122"/>
                <a:ea typeface="微软雅黑" panose="020B0503020204020204" pitchFamily="34" charset="-122"/>
              </a:rPr>
              <a:t>}]</a:t>
            </a:r>
            <a:endParaRPr kumimoji="1" lang="zh-CN" altLang="en-US" sz="1600" dirty="0">
              <a:latin typeface="微软雅黑" panose="020B0503020204020204" pitchFamily="34" charset="-122"/>
              <a:ea typeface="微软雅黑" panose="020B0503020204020204" pitchFamily="34" charset="-122"/>
            </a:endParaRPr>
          </a:p>
        </p:txBody>
      </p:sp>
      <p:sp>
        <p:nvSpPr>
          <p:cNvPr id="2" name="矩形 1"/>
          <p:cNvSpPr/>
          <p:nvPr/>
        </p:nvSpPr>
        <p:spPr>
          <a:xfrm>
            <a:off x="716756" y="1994075"/>
            <a:ext cx="3095758" cy="1648744"/>
          </a:xfrm>
          <a:prstGeom prst="rect">
            <a:avLst/>
          </a:prstGeom>
          <a:noFill/>
          <a:ln>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7249" y="1994075"/>
            <a:ext cx="5658921" cy="1648744"/>
          </a:xfrm>
          <a:prstGeom prst="rect">
            <a:avLst/>
          </a:prstGeom>
          <a:noFill/>
          <a:ln>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09966" y="4324027"/>
            <a:ext cx="184731" cy="369332"/>
          </a:xfrm>
          <a:prstGeom prst="rect">
            <a:avLst/>
          </a:prstGeom>
          <a:noFill/>
        </p:spPr>
        <p:txBody>
          <a:bodyPr wrap="none" rtlCol="0">
            <a:spAutoFit/>
          </a:bodyPr>
          <a:lstStyle/>
          <a:p>
            <a:endParaRPr kumimoji="1" lang="zh-CN" altLang="en-US" dirty="0"/>
          </a:p>
        </p:txBody>
      </p:sp>
      <p:sp>
        <p:nvSpPr>
          <p:cNvPr id="16" name="文本框 15"/>
          <p:cNvSpPr txBox="1"/>
          <p:nvPr/>
        </p:nvSpPr>
        <p:spPr>
          <a:xfrm>
            <a:off x="9858153" y="5611144"/>
            <a:ext cx="2053767" cy="584775"/>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度秘用格式化的</a:t>
            </a:r>
            <a:r>
              <a:rPr kumimoji="1" lang="en-US" altLang="zh-CN" sz="1600" dirty="0" err="1">
                <a:latin typeface="微软雅黑" panose="020B0503020204020204" pitchFamily="34" charset="-122"/>
                <a:ea typeface="微软雅黑" panose="020B0503020204020204" pitchFamily="34" charset="-122"/>
              </a:rPr>
              <a:t>Json</a:t>
            </a:r>
            <a:endParaRPr kumimoji="1" lang="en-US" altLang="zh-CN" sz="1600" dirty="0">
              <a:latin typeface="微软雅黑" panose="020B0503020204020204" pitchFamily="34" charset="-122"/>
              <a:ea typeface="微软雅黑" panose="020B0503020204020204" pitchFamily="34" charset="-122"/>
            </a:endParaRPr>
          </a:p>
          <a:p>
            <a:r>
              <a:rPr kumimoji="1" lang="zh-CN" altLang="en-US" sz="1600" dirty="0">
                <a:latin typeface="微软雅黑" panose="020B0503020204020204" pitchFamily="34" charset="-122"/>
                <a:ea typeface="微软雅黑" panose="020B0503020204020204" pitchFamily="34" charset="-122"/>
              </a:rPr>
              <a:t>表示服务结果</a:t>
            </a:r>
          </a:p>
        </p:txBody>
      </p:sp>
      <p:pic>
        <p:nvPicPr>
          <p:cNvPr id="7" name="图片 6"/>
          <p:cNvPicPr>
            <a:picLocks noChangeAspect="1"/>
          </p:cNvPicPr>
          <p:nvPr/>
        </p:nvPicPr>
        <p:blipFill>
          <a:blip r:embed="rId2"/>
          <a:stretch>
            <a:fillRect/>
          </a:stretch>
        </p:blipFill>
        <p:spPr>
          <a:xfrm>
            <a:off x="402331" y="4438117"/>
            <a:ext cx="8737600" cy="2159000"/>
          </a:xfrm>
          <a:prstGeom prst="rect">
            <a:avLst/>
          </a:prstGeom>
        </p:spPr>
      </p:pic>
    </p:spTree>
    <p:extLst>
      <p:ext uri="{BB962C8B-B14F-4D97-AF65-F5344CB8AC3E}">
        <p14:creationId xmlns:p14="http://schemas.microsoft.com/office/powerpoint/2010/main" val="61163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开发自己的度秘服务端</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756" y="1635751"/>
            <a:ext cx="4513868" cy="3799586"/>
          </a:xfrm>
          <a:prstGeom prst="rect">
            <a:avLst/>
          </a:prstGeom>
        </p:spPr>
      </p:pic>
      <p:sp>
        <p:nvSpPr>
          <p:cNvPr id="12" name="文本框 11"/>
          <p:cNvSpPr txBox="1"/>
          <p:nvPr/>
        </p:nvSpPr>
        <p:spPr>
          <a:xfrm>
            <a:off x="1139372" y="5953244"/>
            <a:ext cx="3057247"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从用户请求出发到系统返回结果</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437" y="1676264"/>
            <a:ext cx="2816352" cy="3718560"/>
          </a:xfrm>
          <a:prstGeom prst="rect">
            <a:avLst/>
          </a:prstGeom>
        </p:spPr>
      </p:pic>
      <p:sp>
        <p:nvSpPr>
          <p:cNvPr id="14" name="文本框 13"/>
          <p:cNvSpPr txBox="1"/>
          <p:nvPr/>
        </p:nvSpPr>
        <p:spPr>
          <a:xfrm>
            <a:off x="7165586" y="5953244"/>
            <a:ext cx="2146229"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最简化的</a:t>
            </a:r>
            <a:r>
              <a:rPr kumimoji="1" lang="en-US" altLang="zh-CN" sz="1600" dirty="0">
                <a:latin typeface="微软雅黑" panose="020B0503020204020204" pitchFamily="34" charset="-122"/>
                <a:ea typeface="微软雅黑" panose="020B0503020204020204" pitchFamily="34" charset="-122"/>
              </a:rPr>
              <a:t>hello</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World</a:t>
            </a:r>
            <a:endParaRPr kumimoji="1" lang="zh-CN" altLang="en-US" sz="1600"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282953" y="6291798"/>
            <a:ext cx="270383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199296" y="6304716"/>
            <a:ext cx="211251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24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16385"/>
          <a:stretch/>
        </p:blipFill>
        <p:spPr>
          <a:xfrm>
            <a:off x="-1" y="0"/>
            <a:ext cx="12221737" cy="6846849"/>
          </a:xfrm>
          <a:prstGeom prst="rect">
            <a:avLst/>
          </a:prstGeom>
        </p:spPr>
      </p:pic>
      <p:sp>
        <p:nvSpPr>
          <p:cNvPr id="13" name="矩形 12"/>
          <p:cNvSpPr/>
          <p:nvPr/>
        </p:nvSpPr>
        <p:spPr>
          <a:xfrm>
            <a:off x="1162050" y="2911020"/>
            <a:ext cx="876300" cy="1333500"/>
          </a:xfrm>
          <a:prstGeom prst="rect">
            <a:avLst/>
          </a:prstGeom>
          <a:solidFill>
            <a:srgbClr val="00B05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430105" y="3000911"/>
            <a:ext cx="437700" cy="1323439"/>
          </a:xfrm>
          <a:prstGeom prst="rect">
            <a:avLst/>
          </a:prstGeom>
          <a:noFill/>
        </p:spPr>
        <p:txBody>
          <a:bodyPr wrap="square" rtlCol="0">
            <a:spAutoFit/>
          </a:bodyPr>
          <a:lstStyle/>
          <a:p>
            <a:r>
              <a:rPr lang="en-US" altLang="zh-CN" sz="8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8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16" name="直接连接符 15"/>
          <p:cNvCxnSpPr/>
          <p:nvPr/>
        </p:nvCxnSpPr>
        <p:spPr>
          <a:xfrm>
            <a:off x="2038350" y="3429000"/>
            <a:ext cx="84845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038350" y="4146550"/>
            <a:ext cx="8107136" cy="25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306405" y="3526165"/>
            <a:ext cx="6023429"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度秘整体技术介绍</a:t>
            </a:r>
          </a:p>
        </p:txBody>
      </p:sp>
      <p:sp>
        <p:nvSpPr>
          <p:cNvPr id="22" name="任意多边形 21"/>
          <p:cNvSpPr/>
          <p:nvPr/>
        </p:nvSpPr>
        <p:spPr>
          <a:xfrm>
            <a:off x="10276114" y="-232229"/>
            <a:ext cx="2438400" cy="2133600"/>
          </a:xfrm>
          <a:custGeom>
            <a:avLst/>
            <a:gdLst>
              <a:gd name="connsiteX0" fmla="*/ 0 w 2438400"/>
              <a:gd name="connsiteY0" fmla="*/ 246743 h 2133600"/>
              <a:gd name="connsiteX1" fmla="*/ 1480457 w 2438400"/>
              <a:gd name="connsiteY1" fmla="*/ 2119086 h 2133600"/>
              <a:gd name="connsiteX2" fmla="*/ 2409372 w 2438400"/>
              <a:gd name="connsiteY2" fmla="*/ 2133600 h 2133600"/>
              <a:gd name="connsiteX3" fmla="*/ 2438400 w 2438400"/>
              <a:gd name="connsiteY3" fmla="*/ 116115 h 2133600"/>
              <a:gd name="connsiteX4" fmla="*/ 812800 w 2438400"/>
              <a:gd name="connsiteY4" fmla="*/ 0 h 2133600"/>
              <a:gd name="connsiteX5" fmla="*/ 0 w 2438400"/>
              <a:gd name="connsiteY5" fmla="*/ 246743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2133600">
                <a:moveTo>
                  <a:pt x="0" y="246743"/>
                </a:moveTo>
                <a:lnTo>
                  <a:pt x="1480457" y="2119086"/>
                </a:lnTo>
                <a:lnTo>
                  <a:pt x="2409372" y="2133600"/>
                </a:lnTo>
                <a:lnTo>
                  <a:pt x="2438400" y="116115"/>
                </a:lnTo>
                <a:lnTo>
                  <a:pt x="812800" y="0"/>
                </a:lnTo>
                <a:lnTo>
                  <a:pt x="0" y="246743"/>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任意多边形 9"/>
          <p:cNvSpPr/>
          <p:nvPr/>
        </p:nvSpPr>
        <p:spPr>
          <a:xfrm>
            <a:off x="8858250" y="-152400"/>
            <a:ext cx="5162550" cy="8134350"/>
          </a:xfrm>
          <a:custGeom>
            <a:avLst/>
            <a:gdLst>
              <a:gd name="connsiteX0" fmla="*/ 3314700 w 5162550"/>
              <a:gd name="connsiteY0" fmla="*/ 171450 h 8134350"/>
              <a:gd name="connsiteX1" fmla="*/ 19050 w 5162550"/>
              <a:gd name="connsiteY1" fmla="*/ 6991350 h 8134350"/>
              <a:gd name="connsiteX2" fmla="*/ 0 w 5162550"/>
              <a:gd name="connsiteY2" fmla="*/ 7010400 h 8134350"/>
              <a:gd name="connsiteX3" fmla="*/ 133350 w 5162550"/>
              <a:gd name="connsiteY3" fmla="*/ 7258050 h 8134350"/>
              <a:gd name="connsiteX4" fmla="*/ 171450 w 5162550"/>
              <a:gd name="connsiteY4" fmla="*/ 7315200 h 8134350"/>
              <a:gd name="connsiteX5" fmla="*/ 190500 w 5162550"/>
              <a:gd name="connsiteY5" fmla="*/ 7372350 h 8134350"/>
              <a:gd name="connsiteX6" fmla="*/ 247650 w 5162550"/>
              <a:gd name="connsiteY6" fmla="*/ 7391400 h 8134350"/>
              <a:gd name="connsiteX7" fmla="*/ 342900 w 5162550"/>
              <a:gd name="connsiteY7" fmla="*/ 7486650 h 8134350"/>
              <a:gd name="connsiteX8" fmla="*/ 381000 w 5162550"/>
              <a:gd name="connsiteY8" fmla="*/ 7543800 h 8134350"/>
              <a:gd name="connsiteX9" fmla="*/ 457200 w 5162550"/>
              <a:gd name="connsiteY9" fmla="*/ 7600950 h 8134350"/>
              <a:gd name="connsiteX10" fmla="*/ 495300 w 5162550"/>
              <a:gd name="connsiteY10" fmla="*/ 7658100 h 8134350"/>
              <a:gd name="connsiteX11" fmla="*/ 552450 w 5162550"/>
              <a:gd name="connsiteY11" fmla="*/ 7734300 h 8134350"/>
              <a:gd name="connsiteX12" fmla="*/ 685800 w 5162550"/>
              <a:gd name="connsiteY12" fmla="*/ 7829550 h 8134350"/>
              <a:gd name="connsiteX13" fmla="*/ 742950 w 5162550"/>
              <a:gd name="connsiteY13" fmla="*/ 7886700 h 8134350"/>
              <a:gd name="connsiteX14" fmla="*/ 781050 w 5162550"/>
              <a:gd name="connsiteY14" fmla="*/ 7943850 h 8134350"/>
              <a:gd name="connsiteX15" fmla="*/ 857250 w 5162550"/>
              <a:gd name="connsiteY15" fmla="*/ 7962900 h 8134350"/>
              <a:gd name="connsiteX16" fmla="*/ 914400 w 5162550"/>
              <a:gd name="connsiteY16" fmla="*/ 8001000 h 8134350"/>
              <a:gd name="connsiteX17" fmla="*/ 971550 w 5162550"/>
              <a:gd name="connsiteY17" fmla="*/ 8020050 h 8134350"/>
              <a:gd name="connsiteX18" fmla="*/ 1143000 w 5162550"/>
              <a:gd name="connsiteY18" fmla="*/ 8077200 h 8134350"/>
              <a:gd name="connsiteX19" fmla="*/ 1295400 w 5162550"/>
              <a:gd name="connsiteY19" fmla="*/ 8134350 h 8134350"/>
              <a:gd name="connsiteX20" fmla="*/ 2762250 w 5162550"/>
              <a:gd name="connsiteY20" fmla="*/ 8115300 h 8134350"/>
              <a:gd name="connsiteX21" fmla="*/ 3581400 w 5162550"/>
              <a:gd name="connsiteY21" fmla="*/ 8096250 h 8134350"/>
              <a:gd name="connsiteX22" fmla="*/ 3638550 w 5162550"/>
              <a:gd name="connsiteY22" fmla="*/ 8077200 h 8134350"/>
              <a:gd name="connsiteX23" fmla="*/ 3771900 w 5162550"/>
              <a:gd name="connsiteY23" fmla="*/ 7981950 h 8134350"/>
              <a:gd name="connsiteX24" fmla="*/ 3867150 w 5162550"/>
              <a:gd name="connsiteY24" fmla="*/ 7848600 h 8134350"/>
              <a:gd name="connsiteX25" fmla="*/ 3924300 w 5162550"/>
              <a:gd name="connsiteY25" fmla="*/ 7772400 h 8134350"/>
              <a:gd name="connsiteX26" fmla="*/ 3943350 w 5162550"/>
              <a:gd name="connsiteY26" fmla="*/ 7715250 h 8134350"/>
              <a:gd name="connsiteX27" fmla="*/ 4000500 w 5162550"/>
              <a:gd name="connsiteY27" fmla="*/ 7658100 h 8134350"/>
              <a:gd name="connsiteX28" fmla="*/ 4038600 w 5162550"/>
              <a:gd name="connsiteY28" fmla="*/ 7505700 h 8134350"/>
              <a:gd name="connsiteX29" fmla="*/ 4076700 w 5162550"/>
              <a:gd name="connsiteY29" fmla="*/ 7391400 h 8134350"/>
              <a:gd name="connsiteX30" fmla="*/ 4095750 w 5162550"/>
              <a:gd name="connsiteY30" fmla="*/ 7334250 h 8134350"/>
              <a:gd name="connsiteX31" fmla="*/ 4114800 w 5162550"/>
              <a:gd name="connsiteY31" fmla="*/ 7258050 h 8134350"/>
              <a:gd name="connsiteX32" fmla="*/ 4133850 w 5162550"/>
              <a:gd name="connsiteY32" fmla="*/ 7162800 h 8134350"/>
              <a:gd name="connsiteX33" fmla="*/ 4171950 w 5162550"/>
              <a:gd name="connsiteY33" fmla="*/ 7105650 h 8134350"/>
              <a:gd name="connsiteX34" fmla="*/ 4210050 w 5162550"/>
              <a:gd name="connsiteY34" fmla="*/ 6877050 h 8134350"/>
              <a:gd name="connsiteX35" fmla="*/ 4229100 w 5162550"/>
              <a:gd name="connsiteY35" fmla="*/ 6819900 h 8134350"/>
              <a:gd name="connsiteX36" fmla="*/ 4248150 w 5162550"/>
              <a:gd name="connsiteY36" fmla="*/ 6686550 h 8134350"/>
              <a:gd name="connsiteX37" fmla="*/ 4305300 w 5162550"/>
              <a:gd name="connsiteY37" fmla="*/ 6534150 h 8134350"/>
              <a:gd name="connsiteX38" fmla="*/ 4343400 w 5162550"/>
              <a:gd name="connsiteY38" fmla="*/ 6457950 h 8134350"/>
              <a:gd name="connsiteX39" fmla="*/ 4381500 w 5162550"/>
              <a:gd name="connsiteY39" fmla="*/ 6248400 h 8134350"/>
              <a:gd name="connsiteX40" fmla="*/ 4419600 w 5162550"/>
              <a:gd name="connsiteY40" fmla="*/ 6172200 h 8134350"/>
              <a:gd name="connsiteX41" fmla="*/ 4438650 w 5162550"/>
              <a:gd name="connsiteY41" fmla="*/ 6115050 h 8134350"/>
              <a:gd name="connsiteX42" fmla="*/ 4476750 w 5162550"/>
              <a:gd name="connsiteY42" fmla="*/ 6019800 h 8134350"/>
              <a:gd name="connsiteX43" fmla="*/ 4514850 w 5162550"/>
              <a:gd name="connsiteY43" fmla="*/ 5905500 h 8134350"/>
              <a:gd name="connsiteX44" fmla="*/ 4533900 w 5162550"/>
              <a:gd name="connsiteY44" fmla="*/ 5848350 h 8134350"/>
              <a:gd name="connsiteX45" fmla="*/ 4591050 w 5162550"/>
              <a:gd name="connsiteY45" fmla="*/ 5695950 h 8134350"/>
              <a:gd name="connsiteX46" fmla="*/ 4610100 w 5162550"/>
              <a:gd name="connsiteY46" fmla="*/ 5619750 h 8134350"/>
              <a:gd name="connsiteX47" fmla="*/ 4648200 w 5162550"/>
              <a:gd name="connsiteY47" fmla="*/ 5448300 h 8134350"/>
              <a:gd name="connsiteX48" fmla="*/ 4705350 w 5162550"/>
              <a:gd name="connsiteY48" fmla="*/ 5238750 h 8134350"/>
              <a:gd name="connsiteX49" fmla="*/ 4743450 w 5162550"/>
              <a:gd name="connsiteY49" fmla="*/ 5048250 h 8134350"/>
              <a:gd name="connsiteX50" fmla="*/ 4781550 w 5162550"/>
              <a:gd name="connsiteY50" fmla="*/ 4953000 h 8134350"/>
              <a:gd name="connsiteX51" fmla="*/ 4857750 w 5162550"/>
              <a:gd name="connsiteY51" fmla="*/ 4591050 h 8134350"/>
              <a:gd name="connsiteX52" fmla="*/ 4895850 w 5162550"/>
              <a:gd name="connsiteY52" fmla="*/ 4514850 h 8134350"/>
              <a:gd name="connsiteX53" fmla="*/ 4914900 w 5162550"/>
              <a:gd name="connsiteY53" fmla="*/ 4400550 h 8134350"/>
              <a:gd name="connsiteX54" fmla="*/ 4972050 w 5162550"/>
              <a:gd name="connsiteY54" fmla="*/ 4095750 h 8134350"/>
              <a:gd name="connsiteX55" fmla="*/ 5010150 w 5162550"/>
              <a:gd name="connsiteY55" fmla="*/ 3848100 h 8134350"/>
              <a:gd name="connsiteX56" fmla="*/ 5048250 w 5162550"/>
              <a:gd name="connsiteY56" fmla="*/ 3486150 h 8134350"/>
              <a:gd name="connsiteX57" fmla="*/ 5067300 w 5162550"/>
              <a:gd name="connsiteY57" fmla="*/ 3219450 h 8134350"/>
              <a:gd name="connsiteX58" fmla="*/ 5105400 w 5162550"/>
              <a:gd name="connsiteY58" fmla="*/ 2990850 h 8134350"/>
              <a:gd name="connsiteX59" fmla="*/ 5124450 w 5162550"/>
              <a:gd name="connsiteY59" fmla="*/ 2819400 h 8134350"/>
              <a:gd name="connsiteX60" fmla="*/ 5143500 w 5162550"/>
              <a:gd name="connsiteY60" fmla="*/ 2762250 h 8134350"/>
              <a:gd name="connsiteX61" fmla="*/ 5162550 w 5162550"/>
              <a:gd name="connsiteY61" fmla="*/ 2514600 h 8134350"/>
              <a:gd name="connsiteX62" fmla="*/ 5143500 w 5162550"/>
              <a:gd name="connsiteY62" fmla="*/ 1981200 h 8134350"/>
              <a:gd name="connsiteX63" fmla="*/ 5124450 w 5162550"/>
              <a:gd name="connsiteY63" fmla="*/ 1924050 h 8134350"/>
              <a:gd name="connsiteX64" fmla="*/ 5105400 w 5162550"/>
              <a:gd name="connsiteY64" fmla="*/ 1809750 h 8134350"/>
              <a:gd name="connsiteX65" fmla="*/ 5048250 w 5162550"/>
              <a:gd name="connsiteY65" fmla="*/ 1695450 h 8134350"/>
              <a:gd name="connsiteX66" fmla="*/ 5029200 w 5162550"/>
              <a:gd name="connsiteY66" fmla="*/ 1581150 h 8134350"/>
              <a:gd name="connsiteX67" fmla="*/ 4953000 w 5162550"/>
              <a:gd name="connsiteY67" fmla="*/ 1409700 h 8134350"/>
              <a:gd name="connsiteX68" fmla="*/ 4914900 w 5162550"/>
              <a:gd name="connsiteY68" fmla="*/ 1257300 h 8134350"/>
              <a:gd name="connsiteX69" fmla="*/ 4895850 w 5162550"/>
              <a:gd name="connsiteY69" fmla="*/ 1200150 h 8134350"/>
              <a:gd name="connsiteX70" fmla="*/ 4857750 w 5162550"/>
              <a:gd name="connsiteY70" fmla="*/ 1009650 h 8134350"/>
              <a:gd name="connsiteX71" fmla="*/ 4838700 w 5162550"/>
              <a:gd name="connsiteY71" fmla="*/ 933450 h 8134350"/>
              <a:gd name="connsiteX72" fmla="*/ 4800600 w 5162550"/>
              <a:gd name="connsiteY72" fmla="*/ 552450 h 8134350"/>
              <a:gd name="connsiteX73" fmla="*/ 4781550 w 5162550"/>
              <a:gd name="connsiteY73" fmla="*/ 476250 h 8134350"/>
              <a:gd name="connsiteX74" fmla="*/ 4762500 w 5162550"/>
              <a:gd name="connsiteY74" fmla="*/ 381000 h 8134350"/>
              <a:gd name="connsiteX75" fmla="*/ 4724400 w 5162550"/>
              <a:gd name="connsiteY75" fmla="*/ 266700 h 8134350"/>
              <a:gd name="connsiteX76" fmla="*/ 4591050 w 5162550"/>
              <a:gd name="connsiteY76" fmla="*/ 228600 h 8134350"/>
              <a:gd name="connsiteX77" fmla="*/ 4457700 w 5162550"/>
              <a:gd name="connsiteY77" fmla="*/ 171450 h 8134350"/>
              <a:gd name="connsiteX78" fmla="*/ 4381500 w 5162550"/>
              <a:gd name="connsiteY78" fmla="*/ 114300 h 8134350"/>
              <a:gd name="connsiteX79" fmla="*/ 4191000 w 5162550"/>
              <a:gd name="connsiteY79" fmla="*/ 76200 h 8134350"/>
              <a:gd name="connsiteX80" fmla="*/ 4095750 w 5162550"/>
              <a:gd name="connsiteY80" fmla="*/ 38100 h 8134350"/>
              <a:gd name="connsiteX81" fmla="*/ 4000500 w 5162550"/>
              <a:gd name="connsiteY81" fmla="*/ 19050 h 8134350"/>
              <a:gd name="connsiteX82" fmla="*/ 3924300 w 5162550"/>
              <a:gd name="connsiteY82" fmla="*/ 0 h 8134350"/>
              <a:gd name="connsiteX83" fmla="*/ 3638550 w 5162550"/>
              <a:gd name="connsiteY83" fmla="*/ 57150 h 8134350"/>
              <a:gd name="connsiteX84" fmla="*/ 3562350 w 5162550"/>
              <a:gd name="connsiteY84" fmla="*/ 95250 h 8134350"/>
              <a:gd name="connsiteX85" fmla="*/ 3314700 w 5162550"/>
              <a:gd name="connsiteY85" fmla="*/ 171450 h 81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162550" h="8134350">
                <a:moveTo>
                  <a:pt x="3314700" y="171450"/>
                </a:moveTo>
                <a:lnTo>
                  <a:pt x="19050" y="6991350"/>
                </a:lnTo>
                <a:lnTo>
                  <a:pt x="0" y="7010400"/>
                </a:lnTo>
                <a:cubicBezTo>
                  <a:pt x="86621" y="7270263"/>
                  <a:pt x="3753" y="7106854"/>
                  <a:pt x="133350" y="7258050"/>
                </a:cubicBezTo>
                <a:cubicBezTo>
                  <a:pt x="148250" y="7275433"/>
                  <a:pt x="161211" y="7294722"/>
                  <a:pt x="171450" y="7315200"/>
                </a:cubicBezTo>
                <a:cubicBezTo>
                  <a:pt x="180430" y="7333161"/>
                  <a:pt x="176301" y="7358151"/>
                  <a:pt x="190500" y="7372350"/>
                </a:cubicBezTo>
                <a:cubicBezTo>
                  <a:pt x="204699" y="7386549"/>
                  <a:pt x="228600" y="7385050"/>
                  <a:pt x="247650" y="7391400"/>
                </a:cubicBezTo>
                <a:cubicBezTo>
                  <a:pt x="349250" y="7543800"/>
                  <a:pt x="215900" y="7359650"/>
                  <a:pt x="342900" y="7486650"/>
                </a:cubicBezTo>
                <a:cubicBezTo>
                  <a:pt x="359089" y="7502839"/>
                  <a:pt x="364811" y="7527611"/>
                  <a:pt x="381000" y="7543800"/>
                </a:cubicBezTo>
                <a:cubicBezTo>
                  <a:pt x="403451" y="7566251"/>
                  <a:pt x="434749" y="7578499"/>
                  <a:pt x="457200" y="7600950"/>
                </a:cubicBezTo>
                <a:cubicBezTo>
                  <a:pt x="473389" y="7617139"/>
                  <a:pt x="481992" y="7639469"/>
                  <a:pt x="495300" y="7658100"/>
                </a:cubicBezTo>
                <a:cubicBezTo>
                  <a:pt x="513754" y="7683936"/>
                  <a:pt x="529999" y="7711849"/>
                  <a:pt x="552450" y="7734300"/>
                </a:cubicBezTo>
                <a:cubicBezTo>
                  <a:pt x="621079" y="7802929"/>
                  <a:pt x="620900" y="7775466"/>
                  <a:pt x="685800" y="7829550"/>
                </a:cubicBezTo>
                <a:cubicBezTo>
                  <a:pt x="706496" y="7846797"/>
                  <a:pt x="725703" y="7866004"/>
                  <a:pt x="742950" y="7886700"/>
                </a:cubicBezTo>
                <a:cubicBezTo>
                  <a:pt x="757607" y="7904289"/>
                  <a:pt x="762000" y="7931150"/>
                  <a:pt x="781050" y="7943850"/>
                </a:cubicBezTo>
                <a:cubicBezTo>
                  <a:pt x="802835" y="7958373"/>
                  <a:pt x="831850" y="7956550"/>
                  <a:pt x="857250" y="7962900"/>
                </a:cubicBezTo>
                <a:cubicBezTo>
                  <a:pt x="876300" y="7975600"/>
                  <a:pt x="893922" y="7990761"/>
                  <a:pt x="914400" y="8001000"/>
                </a:cubicBezTo>
                <a:cubicBezTo>
                  <a:pt x="932361" y="8009980"/>
                  <a:pt x="952748" y="8012999"/>
                  <a:pt x="971550" y="8020050"/>
                </a:cubicBezTo>
                <a:cubicBezTo>
                  <a:pt x="1115021" y="8073852"/>
                  <a:pt x="1015317" y="8045279"/>
                  <a:pt x="1143000" y="8077200"/>
                </a:cubicBezTo>
                <a:cubicBezTo>
                  <a:pt x="1202123" y="8116615"/>
                  <a:pt x="1213010" y="8134350"/>
                  <a:pt x="1295400" y="8134350"/>
                </a:cubicBezTo>
                <a:cubicBezTo>
                  <a:pt x="1784391" y="8134350"/>
                  <a:pt x="2273327" y="8123449"/>
                  <a:pt x="2762250" y="8115300"/>
                </a:cubicBezTo>
                <a:lnTo>
                  <a:pt x="3581400" y="8096250"/>
                </a:lnTo>
                <a:cubicBezTo>
                  <a:pt x="3600450" y="8089900"/>
                  <a:pt x="3620589" y="8086180"/>
                  <a:pt x="3638550" y="8077200"/>
                </a:cubicBezTo>
                <a:cubicBezTo>
                  <a:pt x="3660183" y="8066383"/>
                  <a:pt x="3763271" y="7990579"/>
                  <a:pt x="3771900" y="7981950"/>
                </a:cubicBezTo>
                <a:cubicBezTo>
                  <a:pt x="3803029" y="7950821"/>
                  <a:pt x="3840108" y="7886459"/>
                  <a:pt x="3867150" y="7848600"/>
                </a:cubicBezTo>
                <a:cubicBezTo>
                  <a:pt x="3885604" y="7822764"/>
                  <a:pt x="3905250" y="7797800"/>
                  <a:pt x="3924300" y="7772400"/>
                </a:cubicBezTo>
                <a:cubicBezTo>
                  <a:pt x="3930650" y="7753350"/>
                  <a:pt x="3932211" y="7731958"/>
                  <a:pt x="3943350" y="7715250"/>
                </a:cubicBezTo>
                <a:cubicBezTo>
                  <a:pt x="3958294" y="7692834"/>
                  <a:pt x="3989352" y="7682626"/>
                  <a:pt x="4000500" y="7658100"/>
                </a:cubicBezTo>
                <a:cubicBezTo>
                  <a:pt x="4022168" y="7610430"/>
                  <a:pt x="4022041" y="7555376"/>
                  <a:pt x="4038600" y="7505700"/>
                </a:cubicBezTo>
                <a:lnTo>
                  <a:pt x="4076700" y="7391400"/>
                </a:lnTo>
                <a:cubicBezTo>
                  <a:pt x="4083050" y="7372350"/>
                  <a:pt x="4090880" y="7353731"/>
                  <a:pt x="4095750" y="7334250"/>
                </a:cubicBezTo>
                <a:cubicBezTo>
                  <a:pt x="4102100" y="7308850"/>
                  <a:pt x="4109120" y="7283608"/>
                  <a:pt x="4114800" y="7258050"/>
                </a:cubicBezTo>
                <a:cubicBezTo>
                  <a:pt x="4121824" y="7226442"/>
                  <a:pt x="4122481" y="7193117"/>
                  <a:pt x="4133850" y="7162800"/>
                </a:cubicBezTo>
                <a:cubicBezTo>
                  <a:pt x="4141889" y="7141363"/>
                  <a:pt x="4159250" y="7124700"/>
                  <a:pt x="4171950" y="7105650"/>
                </a:cubicBezTo>
                <a:cubicBezTo>
                  <a:pt x="4184650" y="7029450"/>
                  <a:pt x="4194900" y="6952801"/>
                  <a:pt x="4210050" y="6877050"/>
                </a:cubicBezTo>
                <a:cubicBezTo>
                  <a:pt x="4213988" y="6857359"/>
                  <a:pt x="4225162" y="6839591"/>
                  <a:pt x="4229100" y="6819900"/>
                </a:cubicBezTo>
                <a:cubicBezTo>
                  <a:pt x="4237906" y="6775871"/>
                  <a:pt x="4239344" y="6730579"/>
                  <a:pt x="4248150" y="6686550"/>
                </a:cubicBezTo>
                <a:cubicBezTo>
                  <a:pt x="4253863" y="6657987"/>
                  <a:pt x="4300870" y="6544117"/>
                  <a:pt x="4305300" y="6534150"/>
                </a:cubicBezTo>
                <a:cubicBezTo>
                  <a:pt x="4316834" y="6508200"/>
                  <a:pt x="4333429" y="6484540"/>
                  <a:pt x="4343400" y="6457950"/>
                </a:cubicBezTo>
                <a:cubicBezTo>
                  <a:pt x="4377643" y="6366635"/>
                  <a:pt x="4351368" y="6358885"/>
                  <a:pt x="4381500" y="6248400"/>
                </a:cubicBezTo>
                <a:cubicBezTo>
                  <a:pt x="4388972" y="6221003"/>
                  <a:pt x="4408413" y="6198302"/>
                  <a:pt x="4419600" y="6172200"/>
                </a:cubicBezTo>
                <a:cubicBezTo>
                  <a:pt x="4427510" y="6153743"/>
                  <a:pt x="4431599" y="6133852"/>
                  <a:pt x="4438650" y="6115050"/>
                </a:cubicBezTo>
                <a:cubicBezTo>
                  <a:pt x="4450657" y="6083031"/>
                  <a:pt x="4465064" y="6051937"/>
                  <a:pt x="4476750" y="6019800"/>
                </a:cubicBezTo>
                <a:cubicBezTo>
                  <a:pt x="4490475" y="5982057"/>
                  <a:pt x="4502150" y="5943600"/>
                  <a:pt x="4514850" y="5905500"/>
                </a:cubicBezTo>
                <a:cubicBezTo>
                  <a:pt x="4521200" y="5886450"/>
                  <a:pt x="4526442" y="5866994"/>
                  <a:pt x="4533900" y="5848350"/>
                </a:cubicBezTo>
                <a:cubicBezTo>
                  <a:pt x="4554030" y="5798026"/>
                  <a:pt x="4576118" y="5748211"/>
                  <a:pt x="4591050" y="5695950"/>
                </a:cubicBezTo>
                <a:cubicBezTo>
                  <a:pt x="4598243" y="5670776"/>
                  <a:pt x="4604420" y="5645308"/>
                  <a:pt x="4610100" y="5619750"/>
                </a:cubicBezTo>
                <a:cubicBezTo>
                  <a:pt x="4629742" y="5531363"/>
                  <a:pt x="4624971" y="5529603"/>
                  <a:pt x="4648200" y="5448300"/>
                </a:cubicBezTo>
                <a:cubicBezTo>
                  <a:pt x="4677748" y="5344882"/>
                  <a:pt x="4678185" y="5401742"/>
                  <a:pt x="4705350" y="5238750"/>
                </a:cubicBezTo>
                <a:cubicBezTo>
                  <a:pt x="4714729" y="5182474"/>
                  <a:pt x="4724505" y="5105086"/>
                  <a:pt x="4743450" y="5048250"/>
                </a:cubicBezTo>
                <a:cubicBezTo>
                  <a:pt x="4754264" y="5015809"/>
                  <a:pt x="4768850" y="4984750"/>
                  <a:pt x="4781550" y="4953000"/>
                </a:cubicBezTo>
                <a:cubicBezTo>
                  <a:pt x="4804373" y="4816060"/>
                  <a:pt x="4812117" y="4716540"/>
                  <a:pt x="4857750" y="4591050"/>
                </a:cubicBezTo>
                <a:cubicBezTo>
                  <a:pt x="4867455" y="4564362"/>
                  <a:pt x="4883150" y="4540250"/>
                  <a:pt x="4895850" y="4514850"/>
                </a:cubicBezTo>
                <a:cubicBezTo>
                  <a:pt x="4902200" y="4476750"/>
                  <a:pt x="4907782" y="4438514"/>
                  <a:pt x="4914900" y="4400550"/>
                </a:cubicBezTo>
                <a:cubicBezTo>
                  <a:pt x="4933134" y="4303301"/>
                  <a:pt x="4958721" y="4195714"/>
                  <a:pt x="4972050" y="4095750"/>
                </a:cubicBezTo>
                <a:cubicBezTo>
                  <a:pt x="5003395" y="3860665"/>
                  <a:pt x="4972872" y="3997211"/>
                  <a:pt x="5010150" y="3848100"/>
                </a:cubicBezTo>
                <a:cubicBezTo>
                  <a:pt x="5022850" y="3727450"/>
                  <a:pt x="5039607" y="3607158"/>
                  <a:pt x="5048250" y="3486150"/>
                </a:cubicBezTo>
                <a:cubicBezTo>
                  <a:pt x="5054600" y="3397250"/>
                  <a:pt x="5059579" y="3308241"/>
                  <a:pt x="5067300" y="3219450"/>
                </a:cubicBezTo>
                <a:cubicBezTo>
                  <a:pt x="5082312" y="3046808"/>
                  <a:pt x="5070351" y="3095998"/>
                  <a:pt x="5105400" y="2990850"/>
                </a:cubicBezTo>
                <a:cubicBezTo>
                  <a:pt x="5111750" y="2933700"/>
                  <a:pt x="5114997" y="2876119"/>
                  <a:pt x="5124450" y="2819400"/>
                </a:cubicBezTo>
                <a:cubicBezTo>
                  <a:pt x="5127751" y="2799593"/>
                  <a:pt x="5141009" y="2782175"/>
                  <a:pt x="5143500" y="2762250"/>
                </a:cubicBezTo>
                <a:cubicBezTo>
                  <a:pt x="5153769" y="2680095"/>
                  <a:pt x="5156200" y="2597150"/>
                  <a:pt x="5162550" y="2514600"/>
                </a:cubicBezTo>
                <a:cubicBezTo>
                  <a:pt x="5156200" y="2336800"/>
                  <a:pt x="5154954" y="2158744"/>
                  <a:pt x="5143500" y="1981200"/>
                </a:cubicBezTo>
                <a:cubicBezTo>
                  <a:pt x="5142207" y="1961161"/>
                  <a:pt x="5128806" y="1943652"/>
                  <a:pt x="5124450" y="1924050"/>
                </a:cubicBezTo>
                <a:cubicBezTo>
                  <a:pt x="5116071" y="1886344"/>
                  <a:pt x="5117614" y="1846393"/>
                  <a:pt x="5105400" y="1809750"/>
                </a:cubicBezTo>
                <a:cubicBezTo>
                  <a:pt x="5036898" y="1604244"/>
                  <a:pt x="5091435" y="1889783"/>
                  <a:pt x="5048250" y="1695450"/>
                </a:cubicBezTo>
                <a:cubicBezTo>
                  <a:pt x="5039871" y="1657744"/>
                  <a:pt x="5039363" y="1618415"/>
                  <a:pt x="5029200" y="1581150"/>
                </a:cubicBezTo>
                <a:cubicBezTo>
                  <a:pt x="4969245" y="1361315"/>
                  <a:pt x="5015784" y="1598052"/>
                  <a:pt x="4953000" y="1409700"/>
                </a:cubicBezTo>
                <a:cubicBezTo>
                  <a:pt x="4936441" y="1360024"/>
                  <a:pt x="4931459" y="1306976"/>
                  <a:pt x="4914900" y="1257300"/>
                </a:cubicBezTo>
                <a:cubicBezTo>
                  <a:pt x="4908550" y="1238250"/>
                  <a:pt x="4900365" y="1219716"/>
                  <a:pt x="4895850" y="1200150"/>
                </a:cubicBezTo>
                <a:cubicBezTo>
                  <a:pt x="4881289" y="1137051"/>
                  <a:pt x="4871319" y="1072970"/>
                  <a:pt x="4857750" y="1009650"/>
                </a:cubicBezTo>
                <a:cubicBezTo>
                  <a:pt x="4852264" y="984049"/>
                  <a:pt x="4845050" y="958850"/>
                  <a:pt x="4838700" y="933450"/>
                </a:cubicBezTo>
                <a:cubicBezTo>
                  <a:pt x="4827550" y="788494"/>
                  <a:pt x="4825207" y="687789"/>
                  <a:pt x="4800600" y="552450"/>
                </a:cubicBezTo>
                <a:cubicBezTo>
                  <a:pt x="4795916" y="526691"/>
                  <a:pt x="4787230" y="501808"/>
                  <a:pt x="4781550" y="476250"/>
                </a:cubicBezTo>
                <a:cubicBezTo>
                  <a:pt x="4774526" y="444642"/>
                  <a:pt x="4771019" y="412238"/>
                  <a:pt x="4762500" y="381000"/>
                </a:cubicBezTo>
                <a:cubicBezTo>
                  <a:pt x="4751933" y="342254"/>
                  <a:pt x="4763362" y="276440"/>
                  <a:pt x="4724400" y="266700"/>
                </a:cubicBezTo>
                <a:cubicBezTo>
                  <a:pt x="4699985" y="260596"/>
                  <a:pt x="4618379" y="242265"/>
                  <a:pt x="4591050" y="228600"/>
                </a:cubicBezTo>
                <a:cubicBezTo>
                  <a:pt x="4459492" y="162821"/>
                  <a:pt x="4616288" y="211097"/>
                  <a:pt x="4457700" y="171450"/>
                </a:cubicBezTo>
                <a:cubicBezTo>
                  <a:pt x="4432300" y="152400"/>
                  <a:pt x="4409067" y="130052"/>
                  <a:pt x="4381500" y="114300"/>
                </a:cubicBezTo>
                <a:cubicBezTo>
                  <a:pt x="4337168" y="88967"/>
                  <a:pt x="4220317" y="80388"/>
                  <a:pt x="4191000" y="76200"/>
                </a:cubicBezTo>
                <a:cubicBezTo>
                  <a:pt x="4159250" y="63500"/>
                  <a:pt x="4128504" y="47926"/>
                  <a:pt x="4095750" y="38100"/>
                </a:cubicBezTo>
                <a:cubicBezTo>
                  <a:pt x="4064737" y="28796"/>
                  <a:pt x="4032108" y="26074"/>
                  <a:pt x="4000500" y="19050"/>
                </a:cubicBezTo>
                <a:cubicBezTo>
                  <a:pt x="3974942" y="13370"/>
                  <a:pt x="3949700" y="6350"/>
                  <a:pt x="3924300" y="0"/>
                </a:cubicBezTo>
                <a:cubicBezTo>
                  <a:pt x="3712935" y="23485"/>
                  <a:pt x="3807401" y="866"/>
                  <a:pt x="3638550" y="57150"/>
                </a:cubicBezTo>
                <a:cubicBezTo>
                  <a:pt x="3572881" y="79040"/>
                  <a:pt x="3595599" y="62001"/>
                  <a:pt x="3562350" y="95250"/>
                </a:cubicBezTo>
                <a:lnTo>
                  <a:pt x="3314700" y="17145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700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开发自己的度秘服务端</a:t>
            </a:r>
          </a:p>
        </p:txBody>
      </p:sp>
      <p:sp>
        <p:nvSpPr>
          <p:cNvPr id="11" name="文本框 10"/>
          <p:cNvSpPr txBox="1"/>
          <p:nvPr/>
        </p:nvSpPr>
        <p:spPr>
          <a:xfrm>
            <a:off x="222249" y="1735558"/>
            <a:ext cx="8240654" cy="1323439"/>
          </a:xfrm>
          <a:prstGeom prst="rect">
            <a:avLst/>
          </a:prstGeom>
          <a:noFill/>
          <a:ln>
            <a:solidFill>
              <a:srgbClr val="00B050"/>
            </a:solidFill>
            <a:prstDash val="lgDash"/>
          </a:ln>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1</a:t>
            </a:r>
            <a:r>
              <a:rPr kumimoji="1" lang="zh-CN" altLang="en-US" sz="1600" dirty="0">
                <a:latin typeface="微软雅黑" panose="020B0503020204020204" pitchFamily="34" charset="-122"/>
                <a:ea typeface="微软雅黑" panose="020B0503020204020204" pitchFamily="34" charset="-122"/>
              </a:rPr>
              <a:t>、以你熟悉的方式搭建</a:t>
            </a:r>
            <a:r>
              <a:rPr kumimoji="1" lang="en-US" altLang="zh-CN" sz="1600" dirty="0">
                <a:latin typeface="微软雅黑" panose="020B0503020204020204" pitchFamily="34" charset="-122"/>
                <a:ea typeface="微软雅黑" panose="020B0503020204020204" pitchFamily="34" charset="-122"/>
              </a:rPr>
              <a:t>http</a:t>
            </a:r>
            <a:r>
              <a:rPr kumimoji="1" lang="zh-CN" altLang="en-US" sz="1600" dirty="0">
                <a:latin typeface="微软雅黑" panose="020B0503020204020204" pitchFamily="34" charset="-122"/>
                <a:ea typeface="微软雅黑" panose="020B0503020204020204" pitchFamily="34" charset="-122"/>
              </a:rPr>
              <a:t>服务，接收</a:t>
            </a:r>
            <a:r>
              <a:rPr kumimoji="1" lang="en-US" altLang="zh-CN" sz="1600" dirty="0">
                <a:latin typeface="微软雅黑" panose="020B0503020204020204" pitchFamily="34" charset="-122"/>
                <a:ea typeface="微软雅黑" panose="020B0503020204020204" pitchFamily="34" charset="-122"/>
              </a:rPr>
              <a:t>post</a:t>
            </a:r>
            <a:r>
              <a:rPr kumimoji="1" lang="zh-CN" altLang="en-US" sz="1600" dirty="0">
                <a:latin typeface="微软雅黑" panose="020B0503020204020204" pitchFamily="34" charset="-122"/>
                <a:ea typeface="微软雅黑" panose="020B0503020204020204" pitchFamily="34" charset="-122"/>
              </a:rPr>
              <a:t>请求返回</a:t>
            </a:r>
            <a:r>
              <a:rPr kumimoji="1" lang="en-US" altLang="zh-CN" sz="1600" dirty="0" err="1">
                <a:latin typeface="微软雅黑" panose="020B0503020204020204" pitchFamily="34" charset="-122"/>
                <a:ea typeface="微软雅黑" panose="020B0503020204020204" pitchFamily="34" charset="-122"/>
              </a:rPr>
              <a:t>json</a:t>
            </a:r>
            <a:r>
              <a:rPr kumimoji="1" lang="zh-CN" altLang="en-US" sz="1600" dirty="0">
                <a:latin typeface="微软雅黑" panose="020B0503020204020204" pitchFamily="34" charset="-122"/>
                <a:ea typeface="微软雅黑" panose="020B0503020204020204" pitchFamily="34" charset="-122"/>
              </a:rPr>
              <a:t>数据，记录地址为</a:t>
            </a:r>
            <a:r>
              <a:rPr kumimoji="1" lang="en-US" altLang="zh-CN" sz="1600" dirty="0" err="1">
                <a:latin typeface="微软雅黑" panose="020B0503020204020204" pitchFamily="34" charset="-122"/>
                <a:ea typeface="微软雅黑" panose="020B0503020204020204" pitchFamily="34" charset="-122"/>
              </a:rPr>
              <a:t>service_url</a:t>
            </a:r>
            <a:r>
              <a:rPr kumimoji="1" lang="en-US" altLang="zh-CN" sz="1600" dirty="0">
                <a:latin typeface="微软雅黑" panose="020B0503020204020204" pitchFamily="34" charset="-122"/>
                <a:ea typeface="微软雅黑" panose="020B0503020204020204" pitchFamily="34" charset="-122"/>
              </a:rPr>
              <a:t>.</a:t>
            </a:r>
          </a:p>
          <a:p>
            <a:endParaRPr kumimoji="1" lang="en-US" altLang="zh-CN" sz="1600" dirty="0">
              <a:latin typeface="微软雅黑" panose="020B0503020204020204" pitchFamily="34" charset="-122"/>
              <a:ea typeface="微软雅黑" panose="020B0503020204020204" pitchFamily="34" charset="-122"/>
            </a:endParaRPr>
          </a:p>
          <a:p>
            <a:r>
              <a:rPr kumimoji="1" lang="en-US" altLang="zh-CN" sz="1600" dirty="0">
                <a:latin typeface="微软雅黑" panose="020B0503020204020204" pitchFamily="34" charset="-122"/>
                <a:ea typeface="微软雅黑" panose="020B0503020204020204" pitchFamily="34" charset="-122"/>
              </a:rPr>
              <a:t>2</a:t>
            </a:r>
            <a:r>
              <a:rPr kumimoji="1" lang="zh-CN" altLang="en-US" sz="1600" dirty="0">
                <a:latin typeface="微软雅黑" panose="020B0503020204020204" pitchFamily="34" charset="-122"/>
                <a:ea typeface="微软雅黑" panose="020B0503020204020204" pitchFamily="34" charset="-122"/>
              </a:rPr>
              <a:t>、下载环境搭建脚本并执行，按照提示填入</a:t>
            </a:r>
            <a:r>
              <a:rPr kumimoji="1" lang="en-US" altLang="zh-CN" sz="1600" dirty="0" err="1">
                <a:latin typeface="微软雅黑" panose="020B0503020204020204" pitchFamily="34" charset="-122"/>
                <a:ea typeface="微软雅黑" panose="020B0503020204020204" pitchFamily="34" charset="-122"/>
              </a:rPr>
              <a:t>service_url</a:t>
            </a:r>
            <a:r>
              <a:rPr kumimoji="1" lang="en-US" altLang="zh-CN" sz="1600" dirty="0">
                <a:latin typeface="微软雅黑" panose="020B0503020204020204" pitchFamily="34" charset="-122"/>
                <a:ea typeface="微软雅黑" panose="020B0503020204020204" pitchFamily="34" charset="-122"/>
              </a:rPr>
              <a:t>. </a:t>
            </a:r>
            <a:r>
              <a:rPr kumimoji="1" lang="zh-CN" altLang="en-US" sz="1600" dirty="0">
                <a:latin typeface="微软雅黑" panose="020B0503020204020204" pitchFamily="34" charset="-122"/>
                <a:ea typeface="微软雅黑" panose="020B0503020204020204" pitchFamily="34" charset="-122"/>
              </a:rPr>
              <a:t>最终按照提示得到</a:t>
            </a:r>
            <a:r>
              <a:rPr kumimoji="1" lang="en-US" altLang="zh-CN" sz="1600" dirty="0" err="1">
                <a:latin typeface="微软雅黑" panose="020B0503020204020204" pitchFamily="34" charset="-122"/>
                <a:ea typeface="微软雅黑" panose="020B0503020204020204" pitchFamily="34" charset="-122"/>
              </a:rPr>
              <a:t>dumi_ws_url</a:t>
            </a:r>
            <a:r>
              <a:rPr kumimoji="1" lang="en-US" altLang="zh-CN" sz="1600" dirty="0">
                <a:latin typeface="微软雅黑" panose="020B0503020204020204" pitchFamily="34" charset="-122"/>
                <a:ea typeface="微软雅黑" panose="020B0503020204020204" pitchFamily="34" charset="-122"/>
              </a:rPr>
              <a:t>.</a:t>
            </a:r>
          </a:p>
          <a:p>
            <a:endParaRPr kumimoji="1" lang="en-US" altLang="zh-CN" sz="1600" dirty="0">
              <a:latin typeface="微软雅黑" panose="020B0503020204020204" pitchFamily="34" charset="-122"/>
              <a:ea typeface="微软雅黑" panose="020B0503020204020204" pitchFamily="34" charset="-122"/>
            </a:endParaRPr>
          </a:p>
          <a:p>
            <a:r>
              <a:rPr kumimoji="1" lang="en-US" altLang="zh-CN" sz="1600" dirty="0">
                <a:latin typeface="微软雅黑" panose="020B0503020204020204" pitchFamily="34" charset="-122"/>
                <a:ea typeface="微软雅黑" panose="020B0503020204020204" pitchFamily="34" charset="-122"/>
              </a:rPr>
              <a:t>3</a:t>
            </a:r>
            <a:r>
              <a:rPr kumimoji="1" lang="zh-CN" altLang="en-US" sz="1600" dirty="0">
                <a:latin typeface="微软雅黑" panose="020B0503020204020204" pitchFamily="34" charset="-122"/>
                <a:ea typeface="微软雅黑" panose="020B0503020204020204" pitchFamily="34" charset="-122"/>
              </a:rPr>
              <a:t>、下载度秘</a:t>
            </a:r>
            <a:r>
              <a:rPr kumimoji="1" lang="en-US" altLang="zh-CN" sz="1600" dirty="0">
                <a:latin typeface="微软雅黑" panose="020B0503020204020204" pitchFamily="34" charset="-122"/>
                <a:ea typeface="微软雅黑" panose="020B0503020204020204" pitchFamily="34" charset="-122"/>
              </a:rPr>
              <a:t>debug</a:t>
            </a:r>
            <a:r>
              <a:rPr kumimoji="1" lang="zh-CN" altLang="en-US" sz="1600" dirty="0">
                <a:latin typeface="微软雅黑" panose="020B0503020204020204" pitchFamily="34" charset="-122"/>
                <a:ea typeface="微软雅黑" panose="020B0503020204020204" pitchFamily="34" charset="-122"/>
              </a:rPr>
              <a:t>客户端，填入</a:t>
            </a:r>
            <a:r>
              <a:rPr kumimoji="1" lang="en-US" altLang="zh-CN" sz="1600" dirty="0" err="1">
                <a:latin typeface="微软雅黑" panose="020B0503020204020204" pitchFamily="34" charset="-122"/>
                <a:ea typeface="微软雅黑" panose="020B0503020204020204" pitchFamily="34" charset="-122"/>
              </a:rPr>
              <a:t>dumi_ws_url</a:t>
            </a:r>
            <a:r>
              <a:rPr kumimoji="1" lang="en-US" altLang="zh-CN" sz="1600" dirty="0">
                <a:latin typeface="微软雅黑" panose="020B0503020204020204" pitchFamily="34" charset="-122"/>
                <a:ea typeface="微软雅黑" panose="020B0503020204020204" pitchFamily="34" charset="-122"/>
              </a:rPr>
              <a:t>,</a:t>
            </a:r>
            <a:endParaRPr kumimoji="1" lang="zh-CN" altLang="en-US" sz="16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706559" y="5475581"/>
            <a:ext cx="8345554" cy="1077218"/>
          </a:xfrm>
          <a:prstGeom prst="rect">
            <a:avLst/>
          </a:prstGeom>
          <a:noFill/>
          <a:ln>
            <a:solidFill>
              <a:srgbClr val="00B050"/>
            </a:solidFill>
            <a:prstDash val="lgDash"/>
          </a:ln>
        </p:spPr>
        <p:txBody>
          <a:bodyPr wrap="none" rtlCol="0">
            <a:spAutoFit/>
          </a:bodyPr>
          <a:lstStyle/>
          <a:p>
            <a:endParaRPr kumimoji="1" lang="en-US" altLang="zh-CN" sz="1600" dirty="0">
              <a:latin typeface="微软雅黑" panose="020B0503020204020204" pitchFamily="34" charset="-122"/>
              <a:ea typeface="微软雅黑" panose="020B0503020204020204" pitchFamily="34" charset="-122"/>
            </a:endParaRPr>
          </a:p>
          <a:p>
            <a:r>
              <a:rPr kumimoji="1" lang="en-US" altLang="zh-CN" sz="1600" dirty="0">
                <a:latin typeface="微软雅黑" panose="020B0503020204020204" pitchFamily="34" charset="-122"/>
                <a:ea typeface="微软雅黑" panose="020B0503020204020204" pitchFamily="34" charset="-122"/>
              </a:rPr>
              <a:t>1</a:t>
            </a:r>
            <a:r>
              <a:rPr kumimoji="1" lang="zh-CN" altLang="en-US" sz="1600" dirty="0">
                <a:latin typeface="微软雅黑" panose="020B0503020204020204" pitchFamily="34" charset="-122"/>
                <a:ea typeface="微软雅黑" panose="020B0503020204020204" pitchFamily="34" charset="-122"/>
              </a:rPr>
              <a:t>、简化了服务</a:t>
            </a:r>
            <a:r>
              <a:rPr kumimoji="1" lang="en-US" altLang="zh-CN" sz="1600" dirty="0" err="1">
                <a:latin typeface="微软雅黑" panose="020B0503020204020204" pitchFamily="34" charset="-122"/>
                <a:ea typeface="微软雅黑" panose="020B0503020204020204" pitchFamily="34" charset="-122"/>
              </a:rPr>
              <a:t>pk</a:t>
            </a:r>
            <a:r>
              <a:rPr kumimoji="1" lang="zh-CN" altLang="en-US" sz="1600" dirty="0">
                <a:latin typeface="微软雅黑" panose="020B0503020204020204" pitchFamily="34" charset="-122"/>
                <a:ea typeface="微软雅黑" panose="020B0503020204020204" pitchFamily="34" charset="-122"/>
              </a:rPr>
              <a:t>。你的服务优先级最高，只要服务有返回结果，就一定会召回你的服务。</a:t>
            </a:r>
          </a:p>
          <a:p>
            <a:endParaRPr kumimoji="1" lang="zh-CN" altLang="en-US" sz="1600" dirty="0">
              <a:latin typeface="微软雅黑" panose="020B0503020204020204" pitchFamily="34" charset="-122"/>
              <a:ea typeface="微软雅黑" panose="020B0503020204020204" pitchFamily="34" charset="-122"/>
            </a:endParaRPr>
          </a:p>
          <a:p>
            <a:r>
              <a:rPr kumimoji="1" lang="en-US" altLang="zh-CN" sz="1600" dirty="0">
                <a:latin typeface="微软雅黑" panose="020B0503020204020204" pitchFamily="34" charset="-122"/>
                <a:ea typeface="微软雅黑" panose="020B0503020204020204" pitchFamily="34" charset="-122"/>
              </a:rPr>
              <a:t>2</a:t>
            </a:r>
            <a:r>
              <a:rPr kumimoji="1" lang="zh-CN" altLang="en-US" sz="1600" dirty="0">
                <a:latin typeface="微软雅黑" panose="020B0503020204020204" pitchFamily="34" charset="-122"/>
                <a:ea typeface="微软雅黑" panose="020B0503020204020204" pitchFamily="34" charset="-122"/>
              </a:rPr>
              <a:t>、没有</a:t>
            </a:r>
            <a:r>
              <a:rPr kumimoji="1" lang="en-US" altLang="zh-CN" sz="1600" dirty="0">
                <a:latin typeface="微软雅黑" panose="020B0503020204020204" pitchFamily="34" charset="-122"/>
                <a:ea typeface="微软雅黑" panose="020B0503020204020204" pitchFamily="34" charset="-122"/>
              </a:rPr>
              <a:t>query</a:t>
            </a:r>
            <a:r>
              <a:rPr kumimoji="1" lang="zh-CN" altLang="en-US" sz="1600" dirty="0">
                <a:latin typeface="微软雅黑" panose="020B0503020204020204" pitchFamily="34" charset="-122"/>
                <a:ea typeface="微软雅黑" panose="020B0503020204020204" pitchFamily="34" charset="-122"/>
              </a:rPr>
              <a:t>分析和多轮对话。你的服务收到啥请求都返回</a:t>
            </a:r>
            <a:r>
              <a:rPr kumimoji="1" lang="en-US" altLang="zh-CN" sz="1600" dirty="0">
                <a:latin typeface="微软雅黑" panose="020B0503020204020204" pitchFamily="34" charset="-122"/>
                <a:ea typeface="微软雅黑" panose="020B0503020204020204" pitchFamily="34" charset="-122"/>
              </a:rPr>
              <a:t>hello</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world</a:t>
            </a:r>
            <a:endParaRPr kumimoji="1"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41174" y="1155424"/>
            <a:ext cx="1726178"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Hello</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world</a:t>
            </a:r>
            <a:r>
              <a:rPr kumimoji="1" lang="zh-CN" altLang="en-US" sz="1600" dirty="0">
                <a:latin typeface="微软雅黑" panose="020B0503020204020204" pitchFamily="34" charset="-122"/>
                <a:ea typeface="微软雅黑" panose="020B0503020204020204" pitchFamily="34" charset="-122"/>
              </a:rPr>
              <a:t>搭建</a:t>
            </a:r>
          </a:p>
        </p:txBody>
      </p:sp>
      <p:cxnSp>
        <p:nvCxnSpPr>
          <p:cNvPr id="14" name="直接连接符 13"/>
          <p:cNvCxnSpPr/>
          <p:nvPr/>
        </p:nvCxnSpPr>
        <p:spPr>
          <a:xfrm>
            <a:off x="222249" y="1493978"/>
            <a:ext cx="164510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824533" y="4638237"/>
            <a:ext cx="3162469"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Hello</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world</a:t>
            </a:r>
            <a:r>
              <a:rPr kumimoji="1" lang="zh-CN" altLang="en-US" sz="1600" dirty="0">
                <a:latin typeface="微软雅黑" panose="020B0503020204020204" pitchFamily="34" charset="-122"/>
                <a:ea typeface="微软雅黑" panose="020B0503020204020204" pitchFamily="34" charset="-122"/>
              </a:rPr>
              <a:t>中我们做了哪些简化</a:t>
            </a:r>
          </a:p>
        </p:txBody>
      </p:sp>
      <p:cxnSp>
        <p:nvCxnSpPr>
          <p:cNvPr id="18" name="直接连接符 17"/>
          <p:cNvCxnSpPr/>
          <p:nvPr/>
        </p:nvCxnSpPr>
        <p:spPr>
          <a:xfrm>
            <a:off x="8977987" y="5126892"/>
            <a:ext cx="300901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55" y="3359728"/>
            <a:ext cx="2230900" cy="2945560"/>
          </a:xfrm>
          <a:prstGeom prst="rect">
            <a:avLst/>
          </a:prstGeom>
        </p:spPr>
      </p:pic>
      <p:pic>
        <p:nvPicPr>
          <p:cNvPr id="16" name="图片 15"/>
          <p:cNvPicPr>
            <a:picLocks noChangeAspect="1"/>
          </p:cNvPicPr>
          <p:nvPr/>
        </p:nvPicPr>
        <p:blipFill>
          <a:blip r:embed="rId3"/>
          <a:stretch>
            <a:fillRect/>
          </a:stretch>
        </p:blipFill>
        <p:spPr>
          <a:xfrm>
            <a:off x="2721370" y="3409688"/>
            <a:ext cx="3510759" cy="1536539"/>
          </a:xfrm>
          <a:prstGeom prst="rect">
            <a:avLst/>
          </a:prstGeom>
        </p:spPr>
      </p:pic>
    </p:spTree>
    <p:extLst>
      <p:ext uri="{BB962C8B-B14F-4D97-AF65-F5344CB8AC3E}">
        <p14:creationId xmlns:p14="http://schemas.microsoft.com/office/powerpoint/2010/main" val="269442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开发自己的度秘服务端</a:t>
            </a:r>
          </a:p>
        </p:txBody>
      </p:sp>
      <p:sp>
        <p:nvSpPr>
          <p:cNvPr id="6" name="文本框 5"/>
          <p:cNvSpPr txBox="1"/>
          <p:nvPr/>
        </p:nvSpPr>
        <p:spPr>
          <a:xfrm>
            <a:off x="144520" y="1343912"/>
            <a:ext cx="2097882"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服务进阶</a:t>
            </a:r>
            <a:r>
              <a:rPr kumimoji="1" lang="en-US" altLang="zh-CN" sz="1600" dirty="0">
                <a:latin typeface="微软雅黑" panose="020B0503020204020204" pitchFamily="34" charset="-122"/>
                <a:ea typeface="微软雅黑" panose="020B0503020204020204" pitchFamily="34" charset="-122"/>
              </a:rPr>
              <a:t>: query</a:t>
            </a:r>
            <a:r>
              <a:rPr kumimoji="1" lang="zh-CN" altLang="en-US" sz="1600" dirty="0">
                <a:latin typeface="微软雅黑" panose="020B0503020204020204" pitchFamily="34" charset="-122"/>
                <a:ea typeface="微软雅黑" panose="020B0503020204020204" pitchFamily="34" charset="-122"/>
              </a:rPr>
              <a:t>理解</a:t>
            </a:r>
          </a:p>
        </p:txBody>
      </p:sp>
      <p:sp>
        <p:nvSpPr>
          <p:cNvPr id="7" name="文本框 6"/>
          <p:cNvSpPr txBox="1"/>
          <p:nvPr/>
        </p:nvSpPr>
        <p:spPr>
          <a:xfrm>
            <a:off x="856023" y="2409781"/>
            <a:ext cx="5785558"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1</a:t>
            </a:r>
            <a:r>
              <a:rPr kumimoji="1" lang="zh-CN" altLang="en-US" sz="1600" dirty="0">
                <a:latin typeface="微软雅黑" panose="020B0503020204020204" pitchFamily="34" charset="-122"/>
                <a:ea typeface="微软雅黑" panose="020B0503020204020204" pitchFamily="34" charset="-122"/>
              </a:rPr>
              <a:t>、以你自己能实现的任何方式解析</a:t>
            </a:r>
            <a:r>
              <a:rPr kumimoji="1" lang="en-US" altLang="zh-CN" sz="1600" dirty="0">
                <a:latin typeface="微软雅黑" panose="020B0503020204020204" pitchFamily="34" charset="-122"/>
                <a:ea typeface="微软雅黑" panose="020B0503020204020204" pitchFamily="34" charset="-122"/>
              </a:rPr>
              <a:t>query. (</a:t>
            </a:r>
            <a:r>
              <a:rPr kumimoji="1" lang="zh-CN" altLang="en-US" sz="1600" dirty="0">
                <a:latin typeface="微软雅黑" panose="020B0503020204020204" pitchFamily="34" charset="-122"/>
                <a:ea typeface="微软雅黑" panose="020B0503020204020204" pitchFamily="34" charset="-122"/>
              </a:rPr>
              <a:t>例如正则表达式</a:t>
            </a:r>
            <a:r>
              <a:rPr kumimoji="1" lang="en-US" altLang="zh-CN" sz="1600" dirty="0">
                <a:latin typeface="微软雅黑" panose="020B0503020204020204" pitchFamily="34" charset="-122"/>
                <a:ea typeface="微软雅黑" panose="020B0503020204020204" pitchFamily="34" charset="-122"/>
              </a:rPr>
              <a:t>? )</a:t>
            </a:r>
            <a:endParaRPr kumimoji="1" lang="zh-CN" altLang="en-US" sz="1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56023" y="3043239"/>
            <a:ext cx="5715795"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2</a:t>
            </a:r>
            <a:r>
              <a:rPr kumimoji="1" lang="zh-CN" altLang="en-US" sz="1600" dirty="0">
                <a:latin typeface="微软雅黑" panose="020B0503020204020204" pitchFamily="34" charset="-122"/>
                <a:ea typeface="微软雅黑" panose="020B0503020204020204" pitchFamily="34" charset="-122"/>
              </a:rPr>
              <a:t>、通过</a:t>
            </a:r>
            <a:r>
              <a:rPr kumimoji="1" lang="en-US" altLang="zh-CN" sz="1600" dirty="0">
                <a:latin typeface="微软雅黑" panose="020B0503020204020204" pitchFamily="34" charset="-122"/>
                <a:ea typeface="微软雅黑" panose="020B0503020204020204" pitchFamily="34" charset="-122"/>
              </a:rPr>
              <a:t>unit</a:t>
            </a:r>
            <a:r>
              <a:rPr kumimoji="1" lang="zh-CN" altLang="en-US" sz="1600" dirty="0">
                <a:latin typeface="微软雅黑" panose="020B0503020204020204" pitchFamily="34" charset="-122"/>
                <a:ea typeface="微软雅黑" panose="020B0503020204020204" pitchFamily="34" charset="-122"/>
              </a:rPr>
              <a:t>平台配置，实现</a:t>
            </a:r>
            <a:r>
              <a:rPr kumimoji="1" lang="en-US" altLang="zh-CN" sz="1600" dirty="0">
                <a:latin typeface="微软雅黑" panose="020B0503020204020204" pitchFamily="34" charset="-122"/>
                <a:ea typeface="微软雅黑" panose="020B0503020204020204" pitchFamily="34" charset="-122"/>
              </a:rPr>
              <a:t>query -&gt; {domain, intent, slot}</a:t>
            </a:r>
            <a:endParaRPr kumimoji="1" lang="zh-CN" altLang="en-US" sz="16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222249" y="1719042"/>
            <a:ext cx="202015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821733" y="3676697"/>
            <a:ext cx="2954364" cy="2890417"/>
          </a:xfrm>
          <a:prstGeom prst="rect">
            <a:avLst/>
          </a:prstGeom>
        </p:spPr>
      </p:pic>
      <p:pic>
        <p:nvPicPr>
          <p:cNvPr id="4" name="图片 3"/>
          <p:cNvPicPr>
            <a:picLocks noChangeAspect="1"/>
          </p:cNvPicPr>
          <p:nvPr/>
        </p:nvPicPr>
        <p:blipFill>
          <a:blip r:embed="rId3"/>
          <a:stretch>
            <a:fillRect/>
          </a:stretch>
        </p:blipFill>
        <p:spPr>
          <a:xfrm>
            <a:off x="5515352" y="4074155"/>
            <a:ext cx="4787900" cy="2095500"/>
          </a:xfrm>
          <a:prstGeom prst="rect">
            <a:avLst/>
          </a:prstGeom>
        </p:spPr>
      </p:pic>
      <p:cxnSp>
        <p:nvCxnSpPr>
          <p:cNvPr id="10" name="直线箭头连接符 9"/>
          <p:cNvCxnSpPr/>
          <p:nvPr/>
        </p:nvCxnSpPr>
        <p:spPr>
          <a:xfrm>
            <a:off x="4184542" y="5121905"/>
            <a:ext cx="11003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23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开发自己的度秘服务端</a:t>
            </a:r>
          </a:p>
        </p:txBody>
      </p:sp>
      <p:sp>
        <p:nvSpPr>
          <p:cNvPr id="6" name="文本框 5"/>
          <p:cNvSpPr txBox="1"/>
          <p:nvPr/>
        </p:nvSpPr>
        <p:spPr>
          <a:xfrm>
            <a:off x="144520" y="1343912"/>
            <a:ext cx="2489784"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服务进阶</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设计多轮对话</a:t>
            </a:r>
            <a:r>
              <a:rPr kumimoji="1" lang="en-US" altLang="zh-CN" sz="1600" dirty="0">
                <a:latin typeface="微软雅黑" panose="020B0503020204020204" pitchFamily="34" charset="-122"/>
                <a:ea typeface="微软雅黑" panose="020B0503020204020204" pitchFamily="34" charset="-122"/>
              </a:rPr>
              <a:t> </a:t>
            </a:r>
            <a:endParaRPr kumimoji="1" lang="zh-CN" altLang="en-US" sz="16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222249" y="1776322"/>
            <a:ext cx="226491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466193" y="3405352"/>
            <a:ext cx="184731" cy="369332"/>
          </a:xfrm>
          <a:prstGeom prst="rect">
            <a:avLst/>
          </a:prstGeom>
          <a:noFill/>
        </p:spPr>
        <p:txBody>
          <a:bodyPr wrap="none" rtlCol="0">
            <a:spAutoFit/>
          </a:bodyPr>
          <a:lstStyle/>
          <a:p>
            <a:endParaRPr kumimoji="1" lang="zh-CN" altLang="en-US" dirty="0"/>
          </a:p>
        </p:txBody>
      </p:sp>
      <p:sp>
        <p:nvSpPr>
          <p:cNvPr id="11" name="文本框 10"/>
          <p:cNvSpPr txBox="1"/>
          <p:nvPr/>
        </p:nvSpPr>
        <p:spPr>
          <a:xfrm>
            <a:off x="950976" y="2040449"/>
            <a:ext cx="1863011" cy="338554"/>
          </a:xfrm>
          <a:prstGeom prst="rect">
            <a:avLst/>
          </a:prstGeom>
          <a:noFill/>
        </p:spPr>
        <p:txBody>
          <a:bodyPr wrap="none" rtlCol="0">
            <a:spAutoFit/>
          </a:bodyPr>
          <a:lstStyle>
            <a:defPPr>
              <a:defRPr lang="zh-CN"/>
            </a:defPPr>
            <a:lvl1pPr>
              <a:defRPr kumimoji="1" sz="1600">
                <a:latin typeface="微软雅黑" panose="020B0503020204020204" pitchFamily="34" charset="-122"/>
                <a:ea typeface="微软雅黑" panose="020B0503020204020204" pitchFamily="34" charset="-122"/>
              </a:defRPr>
            </a:lvl1pPr>
          </a:lstStyle>
          <a:p>
            <a:r>
              <a:rPr lang="en-US" altLang="zh-CN" dirty="0"/>
              <a:t>1</a:t>
            </a:r>
            <a:r>
              <a:rPr lang="zh-CN" altLang="en-US" dirty="0"/>
              <a:t>、对上轮的记忆  </a:t>
            </a:r>
          </a:p>
        </p:txBody>
      </p:sp>
      <p:pic>
        <p:nvPicPr>
          <p:cNvPr id="13" name="图片 12"/>
          <p:cNvPicPr>
            <a:picLocks noChangeAspect="1"/>
          </p:cNvPicPr>
          <p:nvPr/>
        </p:nvPicPr>
        <p:blipFill>
          <a:blip r:embed="rId2"/>
          <a:stretch>
            <a:fillRect/>
          </a:stretch>
        </p:blipFill>
        <p:spPr>
          <a:xfrm>
            <a:off x="2975148" y="3194782"/>
            <a:ext cx="1791653" cy="3173976"/>
          </a:xfrm>
          <a:prstGeom prst="rect">
            <a:avLst/>
          </a:prstGeom>
        </p:spPr>
      </p:pic>
      <p:pic>
        <p:nvPicPr>
          <p:cNvPr id="14" name="图片 13"/>
          <p:cNvPicPr>
            <a:picLocks noChangeAspect="1"/>
          </p:cNvPicPr>
          <p:nvPr/>
        </p:nvPicPr>
        <p:blipFill>
          <a:blip r:embed="rId3"/>
          <a:stretch>
            <a:fillRect/>
          </a:stretch>
        </p:blipFill>
        <p:spPr>
          <a:xfrm>
            <a:off x="4821598" y="3192416"/>
            <a:ext cx="1795449" cy="3173976"/>
          </a:xfrm>
          <a:prstGeom prst="rect">
            <a:avLst/>
          </a:prstGeom>
        </p:spPr>
      </p:pic>
      <p:pic>
        <p:nvPicPr>
          <p:cNvPr id="15" name="图片 14"/>
          <p:cNvPicPr>
            <a:picLocks noChangeAspect="1"/>
          </p:cNvPicPr>
          <p:nvPr/>
        </p:nvPicPr>
        <p:blipFill>
          <a:blip r:embed="rId4"/>
          <a:stretch>
            <a:fillRect/>
          </a:stretch>
        </p:blipFill>
        <p:spPr>
          <a:xfrm>
            <a:off x="6617047" y="3192416"/>
            <a:ext cx="1795449" cy="3173976"/>
          </a:xfrm>
          <a:prstGeom prst="rect">
            <a:avLst/>
          </a:prstGeom>
        </p:spPr>
      </p:pic>
      <p:pic>
        <p:nvPicPr>
          <p:cNvPr id="16" name="图片 15"/>
          <p:cNvPicPr>
            <a:picLocks noChangeAspect="1"/>
          </p:cNvPicPr>
          <p:nvPr/>
        </p:nvPicPr>
        <p:blipFill>
          <a:blip r:embed="rId5"/>
          <a:stretch>
            <a:fillRect/>
          </a:stretch>
        </p:blipFill>
        <p:spPr>
          <a:xfrm>
            <a:off x="8412496" y="3219597"/>
            <a:ext cx="1795449" cy="3170402"/>
          </a:xfrm>
          <a:prstGeom prst="rect">
            <a:avLst/>
          </a:prstGeom>
        </p:spPr>
      </p:pic>
      <p:sp>
        <p:nvSpPr>
          <p:cNvPr id="17" name="文本框 16"/>
          <p:cNvSpPr txBox="1"/>
          <p:nvPr/>
        </p:nvSpPr>
        <p:spPr>
          <a:xfrm>
            <a:off x="950976" y="2643129"/>
            <a:ext cx="2617255" cy="338554"/>
          </a:xfrm>
          <a:prstGeom prst="rect">
            <a:avLst/>
          </a:prstGeom>
          <a:noFill/>
        </p:spPr>
        <p:txBody>
          <a:bodyPr wrap="none" rtlCol="0">
            <a:spAutoFit/>
          </a:bodyPr>
          <a:lstStyle>
            <a:defPPr>
              <a:defRPr lang="zh-CN"/>
            </a:defPPr>
            <a:lvl1pPr>
              <a:defRPr kumimoji="1" sz="1600">
                <a:latin typeface="微软雅黑" panose="020B0503020204020204" pitchFamily="34" charset="-122"/>
                <a:ea typeface="微软雅黑" panose="020B0503020204020204" pitchFamily="34" charset="-122"/>
              </a:defRPr>
            </a:lvl1pPr>
          </a:lstStyle>
          <a:p>
            <a:r>
              <a:rPr lang="en-US" altLang="zh-CN" dirty="0"/>
              <a:t>2</a:t>
            </a:r>
            <a:r>
              <a:rPr lang="zh-CN" altLang="en-US" dirty="0"/>
              <a:t>、多轮场景下</a:t>
            </a:r>
            <a:r>
              <a:rPr lang="en-US" altLang="zh-CN" dirty="0"/>
              <a:t>query</a:t>
            </a:r>
            <a:r>
              <a:rPr lang="zh-CN" altLang="en-US" dirty="0"/>
              <a:t>理解  </a:t>
            </a:r>
          </a:p>
        </p:txBody>
      </p:sp>
    </p:spTree>
    <p:extLst>
      <p:ext uri="{BB962C8B-B14F-4D97-AF65-F5344CB8AC3E}">
        <p14:creationId xmlns:p14="http://schemas.microsoft.com/office/powerpoint/2010/main" val="120399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开发自己的度秘服务端</a:t>
            </a:r>
          </a:p>
        </p:txBody>
      </p:sp>
      <p:sp>
        <p:nvSpPr>
          <p:cNvPr id="6" name="文本框 5"/>
          <p:cNvSpPr txBox="1"/>
          <p:nvPr/>
        </p:nvSpPr>
        <p:spPr>
          <a:xfrm>
            <a:off x="144520" y="1343912"/>
            <a:ext cx="2563522"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设计槽位 和 服务状态转移</a:t>
            </a:r>
          </a:p>
        </p:txBody>
      </p:sp>
      <p:sp>
        <p:nvSpPr>
          <p:cNvPr id="7" name="文本框 6"/>
          <p:cNvSpPr txBox="1"/>
          <p:nvPr/>
        </p:nvSpPr>
        <p:spPr>
          <a:xfrm>
            <a:off x="654871" y="2812117"/>
            <a:ext cx="1491114" cy="2554545"/>
          </a:xfrm>
          <a:prstGeom prst="rect">
            <a:avLst/>
          </a:prstGeom>
          <a:noFill/>
        </p:spPr>
        <p:txBody>
          <a:bodyPr wrap="none" rtlCol="0">
            <a:spAutoFit/>
          </a:bodyPr>
          <a:lstStyle/>
          <a:p>
            <a:r>
              <a:rPr kumimoji="1" lang="en-US" altLang="zh-CN" sz="1600" dirty="0">
                <a:latin typeface="Microsoft YaHei" charset="0"/>
                <a:ea typeface="Microsoft YaHei" charset="0"/>
                <a:cs typeface="Microsoft YaHei" charset="0"/>
              </a:rPr>
              <a:t>Domain</a:t>
            </a:r>
            <a:r>
              <a:rPr kumimoji="1" lang="zh-CN" altLang="en-US" sz="1600" dirty="0">
                <a:latin typeface="Microsoft YaHei" charset="0"/>
                <a:ea typeface="Microsoft YaHei" charset="0"/>
                <a:cs typeface="Microsoft YaHei" charset="0"/>
              </a:rPr>
              <a:t>  保洁</a:t>
            </a:r>
          </a:p>
          <a:p>
            <a:endParaRPr kumimoji="1" lang="zh-CN" altLang="en-US" sz="1600" dirty="0">
              <a:latin typeface="Microsoft YaHei" charset="0"/>
              <a:ea typeface="Microsoft YaHei" charset="0"/>
              <a:cs typeface="Microsoft YaHei" charset="0"/>
            </a:endParaRPr>
          </a:p>
          <a:p>
            <a:r>
              <a:rPr kumimoji="1" lang="en-US" altLang="zh-CN" sz="1600" dirty="0">
                <a:latin typeface="Microsoft YaHei" charset="0"/>
                <a:ea typeface="Microsoft YaHei" charset="0"/>
                <a:cs typeface="Microsoft YaHei" charset="0"/>
              </a:rPr>
              <a:t>Intent</a:t>
            </a:r>
            <a:r>
              <a:rPr kumimoji="1" lang="zh-CN" altLang="en-US" sz="1600" dirty="0">
                <a:latin typeface="Microsoft YaHei" charset="0"/>
                <a:ea typeface="Microsoft YaHei" charset="0"/>
                <a:cs typeface="Microsoft YaHei" charset="0"/>
              </a:rPr>
              <a:t> 订保洁</a:t>
            </a:r>
          </a:p>
          <a:p>
            <a:endParaRPr kumimoji="1" lang="zh-CN" altLang="en-US" sz="1600" dirty="0">
              <a:latin typeface="Microsoft YaHei" charset="0"/>
              <a:ea typeface="Microsoft YaHei" charset="0"/>
              <a:cs typeface="Microsoft YaHei" charset="0"/>
            </a:endParaRPr>
          </a:p>
          <a:p>
            <a:r>
              <a:rPr kumimoji="1" lang="en-US" altLang="zh-CN" sz="1600" dirty="0">
                <a:latin typeface="Microsoft YaHei" charset="0"/>
                <a:ea typeface="Microsoft YaHei" charset="0"/>
                <a:cs typeface="Microsoft YaHei" charset="0"/>
              </a:rPr>
              <a:t>Slots</a:t>
            </a:r>
            <a:r>
              <a:rPr kumimoji="1" lang="zh-CN" altLang="en-US" sz="1600" dirty="0">
                <a:latin typeface="Microsoft YaHei" charset="0"/>
                <a:ea typeface="Microsoft YaHei" charset="0"/>
                <a:cs typeface="Microsoft YaHei" charset="0"/>
              </a:rPr>
              <a:t>：</a:t>
            </a:r>
            <a:r>
              <a:rPr kumimoji="1" lang="en-US" altLang="zh-CN" sz="1600" dirty="0">
                <a:latin typeface="Microsoft YaHei" charset="0"/>
                <a:ea typeface="Microsoft YaHei" charset="0"/>
                <a:cs typeface="Microsoft YaHei" charset="0"/>
              </a:rPr>
              <a:t>[</a:t>
            </a:r>
          </a:p>
          <a:p>
            <a:r>
              <a:rPr kumimoji="1" lang="en-US" altLang="zh-CN" sz="1600" dirty="0">
                <a:latin typeface="Microsoft YaHei" charset="0"/>
                <a:ea typeface="Microsoft YaHei" charset="0"/>
                <a:cs typeface="Microsoft YaHei" charset="0"/>
              </a:rPr>
              <a:t>    </a:t>
            </a:r>
            <a:r>
              <a:rPr kumimoji="1" lang="zh-CN" altLang="en-US" sz="1600" dirty="0">
                <a:latin typeface="Microsoft YaHei" charset="0"/>
                <a:ea typeface="Microsoft YaHei" charset="0"/>
                <a:cs typeface="Microsoft YaHei" charset="0"/>
              </a:rPr>
              <a:t>服务类型</a:t>
            </a:r>
          </a:p>
          <a:p>
            <a:r>
              <a:rPr kumimoji="1" lang="zh-CN" altLang="en-US" sz="1600" dirty="0">
                <a:latin typeface="Microsoft YaHei" charset="0"/>
                <a:ea typeface="Microsoft YaHei" charset="0"/>
                <a:cs typeface="Microsoft YaHei" charset="0"/>
              </a:rPr>
              <a:t>    上门时间</a:t>
            </a:r>
          </a:p>
          <a:p>
            <a:r>
              <a:rPr kumimoji="1" lang="zh-CN" altLang="en-US" sz="1600" dirty="0">
                <a:latin typeface="Microsoft YaHei" charset="0"/>
                <a:ea typeface="Microsoft YaHei" charset="0"/>
                <a:cs typeface="Microsoft YaHei" charset="0"/>
              </a:rPr>
              <a:t>    服务时长</a:t>
            </a:r>
          </a:p>
          <a:p>
            <a:r>
              <a:rPr kumimoji="1" lang="zh-CN" altLang="en-US" sz="1600" dirty="0">
                <a:latin typeface="Microsoft YaHei" charset="0"/>
                <a:ea typeface="Microsoft YaHei" charset="0"/>
                <a:cs typeface="Microsoft YaHei" charset="0"/>
              </a:rPr>
              <a:t>    服务地址</a:t>
            </a:r>
            <a:endParaRPr kumimoji="1" lang="en-US" altLang="zh-CN" sz="1600" dirty="0">
              <a:latin typeface="Microsoft YaHei" charset="0"/>
              <a:ea typeface="Microsoft YaHei" charset="0"/>
              <a:cs typeface="Microsoft YaHei" charset="0"/>
            </a:endParaRPr>
          </a:p>
          <a:p>
            <a:r>
              <a:rPr kumimoji="1" lang="en-US" altLang="zh-CN" sz="1600" dirty="0">
                <a:latin typeface="Microsoft YaHei" charset="0"/>
                <a:ea typeface="Microsoft YaHei" charset="0"/>
                <a:cs typeface="Microsoft YaHei" charset="0"/>
              </a:rPr>
              <a:t>]</a:t>
            </a:r>
            <a:endParaRPr kumimoji="1" lang="zh-CN" altLang="en-US" sz="1600" dirty="0">
              <a:latin typeface="Microsoft YaHei" charset="0"/>
              <a:ea typeface="Microsoft YaHei" charset="0"/>
              <a:cs typeface="Microsoft YaHei" charset="0"/>
            </a:endParaRPr>
          </a:p>
        </p:txBody>
      </p:sp>
      <p:cxnSp>
        <p:nvCxnSpPr>
          <p:cNvPr id="9" name="直接连接符 8"/>
          <p:cNvCxnSpPr/>
          <p:nvPr/>
        </p:nvCxnSpPr>
        <p:spPr>
          <a:xfrm>
            <a:off x="222249" y="1776322"/>
            <a:ext cx="235635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stretch>
            <a:fillRect/>
          </a:stretch>
        </p:blipFill>
        <p:spPr>
          <a:xfrm>
            <a:off x="3512456" y="1343912"/>
            <a:ext cx="7384796" cy="5005500"/>
          </a:xfrm>
          <a:prstGeom prst="rect">
            <a:avLst/>
          </a:prstGeom>
        </p:spPr>
      </p:pic>
    </p:spTree>
    <p:extLst>
      <p:ext uri="{BB962C8B-B14F-4D97-AF65-F5344CB8AC3E}">
        <p14:creationId xmlns:p14="http://schemas.microsoft.com/office/powerpoint/2010/main" val="23056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开发自己的度秘服务端</a:t>
            </a:r>
          </a:p>
        </p:txBody>
      </p:sp>
      <p:sp>
        <p:nvSpPr>
          <p:cNvPr id="6" name="文本框 5"/>
          <p:cNvSpPr txBox="1"/>
          <p:nvPr/>
        </p:nvSpPr>
        <p:spPr>
          <a:xfrm>
            <a:off x="144520" y="1343912"/>
            <a:ext cx="3589444"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垂类定制会话逻辑  系统负责槽位记忆</a:t>
            </a:r>
          </a:p>
        </p:txBody>
      </p:sp>
      <p:cxnSp>
        <p:nvCxnSpPr>
          <p:cNvPr id="9" name="直接连接符 8"/>
          <p:cNvCxnSpPr/>
          <p:nvPr/>
        </p:nvCxnSpPr>
        <p:spPr>
          <a:xfrm>
            <a:off x="222249" y="1776322"/>
            <a:ext cx="329020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466193" y="3405352"/>
            <a:ext cx="184731" cy="338554"/>
          </a:xfrm>
          <a:prstGeom prst="rect">
            <a:avLst/>
          </a:prstGeom>
          <a:noFill/>
        </p:spPr>
        <p:txBody>
          <a:bodyPr wrap="none" rtlCol="0">
            <a:spAutoFit/>
          </a:bodyPr>
          <a:lstStyle/>
          <a:p>
            <a:endParaRPr kumimoji="1" lang="zh-CN" altLang="en-US" sz="1600" dirty="0">
              <a:latin typeface="Microsoft YaHei" charset="0"/>
              <a:ea typeface="Microsoft YaHei" charset="0"/>
              <a:cs typeface="Microsoft YaHei" charset="0"/>
            </a:endParaRPr>
          </a:p>
        </p:txBody>
      </p:sp>
      <p:grpSp>
        <p:nvGrpSpPr>
          <p:cNvPr id="18" name="组 17"/>
          <p:cNvGrpSpPr/>
          <p:nvPr/>
        </p:nvGrpSpPr>
        <p:grpSpPr>
          <a:xfrm>
            <a:off x="3670626" y="3158783"/>
            <a:ext cx="2783023" cy="1918447"/>
            <a:chOff x="3546060" y="3158783"/>
            <a:chExt cx="2783023" cy="1918447"/>
          </a:xfrm>
        </p:grpSpPr>
        <p:sp>
          <p:nvSpPr>
            <p:cNvPr id="19" name="矩形 18"/>
            <p:cNvSpPr/>
            <p:nvPr/>
          </p:nvSpPr>
          <p:spPr>
            <a:xfrm>
              <a:off x="3546060" y="3158783"/>
              <a:ext cx="2783023" cy="1918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Microsoft YaHei" charset="0"/>
                <a:ea typeface="Microsoft YaHei" charset="0"/>
                <a:cs typeface="Microsoft YaHei" charset="0"/>
              </a:endParaRPr>
            </a:p>
          </p:txBody>
        </p:sp>
        <p:sp>
          <p:nvSpPr>
            <p:cNvPr id="20" name="文本框 19"/>
            <p:cNvSpPr txBox="1"/>
            <p:nvPr/>
          </p:nvSpPr>
          <p:spPr>
            <a:xfrm>
              <a:off x="4319174" y="3539976"/>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状态存储</a:t>
              </a:r>
            </a:p>
          </p:txBody>
        </p:sp>
        <p:sp>
          <p:nvSpPr>
            <p:cNvPr id="21" name="文本框 20"/>
            <p:cNvSpPr txBox="1"/>
            <p:nvPr/>
          </p:nvSpPr>
          <p:spPr>
            <a:xfrm>
              <a:off x="3777711" y="4369405"/>
              <a:ext cx="1978427"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单轮分析</a:t>
              </a:r>
              <a:r>
                <a:rPr kumimoji="1" lang="en-US" altLang="zh-CN" sz="1600" dirty="0">
                  <a:latin typeface="Microsoft YaHei" charset="0"/>
                  <a:ea typeface="Microsoft YaHei" charset="0"/>
                  <a:cs typeface="Microsoft YaHei" charset="0"/>
                </a:rPr>
                <a:t>+</a:t>
              </a:r>
              <a:r>
                <a:rPr kumimoji="1" lang="zh-CN" altLang="en-US" sz="1600" dirty="0">
                  <a:latin typeface="Microsoft YaHei" charset="0"/>
                  <a:ea typeface="Microsoft YaHei" charset="0"/>
                  <a:cs typeface="Microsoft YaHei" charset="0"/>
                </a:rPr>
                <a:t>多轮分析</a:t>
              </a:r>
            </a:p>
          </p:txBody>
        </p:sp>
      </p:grpSp>
      <p:sp>
        <p:nvSpPr>
          <p:cNvPr id="22" name="椭圆形标注 21"/>
          <p:cNvSpPr/>
          <p:nvPr/>
        </p:nvSpPr>
        <p:spPr>
          <a:xfrm>
            <a:off x="541420" y="3581074"/>
            <a:ext cx="1667435" cy="8996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Microsoft YaHei" charset="0"/>
                <a:ea typeface="Microsoft YaHei" charset="0"/>
                <a:cs typeface="Microsoft YaHei" charset="0"/>
              </a:rPr>
              <a:t>User</a:t>
            </a:r>
            <a:endParaRPr kumimoji="1" lang="zh-CN" altLang="en-US" sz="1600" dirty="0">
              <a:latin typeface="Microsoft YaHei" charset="0"/>
              <a:ea typeface="Microsoft YaHei" charset="0"/>
              <a:cs typeface="Microsoft YaHei" charset="0"/>
            </a:endParaRPr>
          </a:p>
        </p:txBody>
      </p:sp>
      <p:cxnSp>
        <p:nvCxnSpPr>
          <p:cNvPr id="23" name="直线箭头连接符 22"/>
          <p:cNvCxnSpPr/>
          <p:nvPr/>
        </p:nvCxnSpPr>
        <p:spPr>
          <a:xfrm>
            <a:off x="2563906" y="3846246"/>
            <a:ext cx="896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6660777" y="3724642"/>
            <a:ext cx="2034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6660778" y="4480750"/>
            <a:ext cx="2034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516751" y="2934743"/>
            <a:ext cx="2419140" cy="830997"/>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Microsoft YaHei" charset="0"/>
              </a:rPr>
              <a:t>带有记忆的</a:t>
            </a:r>
          </a:p>
          <a:p>
            <a:r>
              <a:rPr kumimoji="1" lang="en-US" altLang="zh-CN" sz="1600" dirty="0">
                <a:latin typeface="微软雅黑" panose="020B0503020204020204" pitchFamily="34" charset="-122"/>
                <a:ea typeface="微软雅黑" panose="020B0503020204020204" pitchFamily="34" charset="-122"/>
                <a:cs typeface="Microsoft YaHei" charset="0"/>
              </a:rPr>
              <a:t>{domain + intent + slot }</a:t>
            </a:r>
            <a:endParaRPr kumimoji="1" lang="zh-CN" altLang="en-US" sz="1600" dirty="0">
              <a:latin typeface="微软雅黑" panose="020B0503020204020204" pitchFamily="34" charset="-122"/>
              <a:ea typeface="微软雅黑" panose="020B0503020204020204" pitchFamily="34" charset="-122"/>
              <a:cs typeface="Microsoft YaHei" charset="0"/>
            </a:endParaRPr>
          </a:p>
        </p:txBody>
      </p:sp>
      <p:sp>
        <p:nvSpPr>
          <p:cNvPr id="27" name="文本框 26"/>
          <p:cNvSpPr txBox="1"/>
          <p:nvPr/>
        </p:nvSpPr>
        <p:spPr>
          <a:xfrm>
            <a:off x="6561756" y="4711456"/>
            <a:ext cx="2305439" cy="584775"/>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cs typeface="Microsoft YaHei" charset="0"/>
              </a:rPr>
              <a:t>{</a:t>
            </a:r>
            <a:r>
              <a:rPr kumimoji="1" lang="zh-CN" altLang="en-US" sz="1600" dirty="0">
                <a:latin typeface="微软雅黑" panose="020B0503020204020204" pitchFamily="34" charset="-122"/>
                <a:ea typeface="微软雅黑" panose="020B0503020204020204" pitchFamily="34" charset="-122"/>
                <a:cs typeface="Microsoft YaHei" charset="0"/>
              </a:rPr>
              <a:t>服务结果、解析结果、</a:t>
            </a:r>
          </a:p>
          <a:p>
            <a:r>
              <a:rPr kumimoji="1" lang="zh-CN" altLang="en-US" sz="1600" dirty="0">
                <a:latin typeface="微软雅黑" panose="020B0503020204020204" pitchFamily="34" charset="-122"/>
                <a:ea typeface="微软雅黑" panose="020B0503020204020204" pitchFamily="34" charset="-122"/>
                <a:cs typeface="Microsoft YaHei" charset="0"/>
              </a:rPr>
              <a:t>服务问句</a:t>
            </a:r>
            <a:r>
              <a:rPr kumimoji="1" lang="en-US" altLang="zh-CN" sz="1600" dirty="0">
                <a:latin typeface="微软雅黑" panose="020B0503020204020204" pitchFamily="34" charset="-122"/>
                <a:ea typeface="微软雅黑" panose="020B0503020204020204" pitchFamily="34" charset="-122"/>
                <a:cs typeface="Microsoft YaHei" charset="0"/>
              </a:rPr>
              <a:t>}</a:t>
            </a:r>
          </a:p>
        </p:txBody>
      </p:sp>
      <p:cxnSp>
        <p:nvCxnSpPr>
          <p:cNvPr id="28" name="直线箭头连接符 27"/>
          <p:cNvCxnSpPr/>
          <p:nvPr/>
        </p:nvCxnSpPr>
        <p:spPr>
          <a:xfrm flipH="1">
            <a:off x="2563906" y="4369405"/>
            <a:ext cx="852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448800" y="2026024"/>
            <a:ext cx="1415772"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状态转移计算</a:t>
            </a:r>
          </a:p>
        </p:txBody>
      </p:sp>
      <p:sp>
        <p:nvSpPr>
          <p:cNvPr id="30" name="文本框 29"/>
          <p:cNvSpPr txBox="1"/>
          <p:nvPr/>
        </p:nvSpPr>
        <p:spPr>
          <a:xfrm>
            <a:off x="4195482" y="2653553"/>
            <a:ext cx="1415772" cy="338554"/>
          </a:xfrm>
          <a:prstGeom prst="rect">
            <a:avLst/>
          </a:prstGeom>
          <a:noFill/>
        </p:spPr>
        <p:txBody>
          <a:bodyPr wrap="none" rtlCol="0">
            <a:spAutoFit/>
          </a:bodyPr>
          <a:lstStyle/>
          <a:p>
            <a:r>
              <a:rPr kumimoji="1" lang="zh-CN" altLang="en-US" sz="1600" dirty="0">
                <a:latin typeface="Microsoft YaHei" charset="0"/>
                <a:ea typeface="Microsoft YaHei" charset="0"/>
                <a:cs typeface="Microsoft YaHei" charset="0"/>
              </a:rPr>
              <a:t>多轮槽位合并</a:t>
            </a:r>
          </a:p>
        </p:txBody>
      </p:sp>
      <p:sp>
        <p:nvSpPr>
          <p:cNvPr id="32" name="矩形 31"/>
          <p:cNvSpPr/>
          <p:nvPr/>
        </p:nvSpPr>
        <p:spPr>
          <a:xfrm>
            <a:off x="8945206" y="2531253"/>
            <a:ext cx="2795690" cy="372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Microsoft YaHei" charset="0"/>
              <a:ea typeface="Microsoft YaHei" charset="0"/>
              <a:cs typeface="Microsoft YaHei" charset="0"/>
            </a:endParaRPr>
          </a:p>
        </p:txBody>
      </p:sp>
      <p:sp>
        <p:nvSpPr>
          <p:cNvPr id="34" name="文本框 33"/>
          <p:cNvSpPr txBox="1"/>
          <p:nvPr/>
        </p:nvSpPr>
        <p:spPr>
          <a:xfrm>
            <a:off x="9190880" y="2896681"/>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上门服务</a:t>
            </a:r>
          </a:p>
        </p:txBody>
      </p:sp>
      <p:sp>
        <p:nvSpPr>
          <p:cNvPr id="35" name="文本框 34"/>
          <p:cNvSpPr txBox="1"/>
          <p:nvPr/>
        </p:nvSpPr>
        <p:spPr>
          <a:xfrm>
            <a:off x="9190880" y="3588740"/>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时间明确</a:t>
            </a:r>
          </a:p>
        </p:txBody>
      </p:sp>
      <p:sp>
        <p:nvSpPr>
          <p:cNvPr id="36" name="文本框 35"/>
          <p:cNvSpPr txBox="1"/>
          <p:nvPr/>
        </p:nvSpPr>
        <p:spPr>
          <a:xfrm>
            <a:off x="9190880" y="4240960"/>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a:latin typeface="Microsoft YaHei" charset="0"/>
                <a:ea typeface="Microsoft YaHei" charset="0"/>
                <a:cs typeface="Microsoft YaHei" charset="0"/>
              </a:rPr>
              <a:t>时长明确</a:t>
            </a:r>
            <a:endParaRPr kumimoji="1" lang="zh-CN" altLang="en-US" sz="1600" dirty="0">
              <a:latin typeface="Microsoft YaHei" charset="0"/>
              <a:ea typeface="Microsoft YaHei" charset="0"/>
              <a:cs typeface="Microsoft YaHei" charset="0"/>
            </a:endParaRPr>
          </a:p>
        </p:txBody>
      </p:sp>
      <p:sp>
        <p:nvSpPr>
          <p:cNvPr id="37" name="文本框 36"/>
          <p:cNvSpPr txBox="1"/>
          <p:nvPr/>
        </p:nvSpPr>
        <p:spPr>
          <a:xfrm>
            <a:off x="9190880" y="4873415"/>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地址明确</a:t>
            </a:r>
          </a:p>
        </p:txBody>
      </p:sp>
      <p:sp>
        <p:nvSpPr>
          <p:cNvPr id="38" name="文本框 37"/>
          <p:cNvSpPr txBox="1"/>
          <p:nvPr/>
        </p:nvSpPr>
        <p:spPr>
          <a:xfrm>
            <a:off x="9190880" y="5563955"/>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提供服务</a:t>
            </a:r>
          </a:p>
        </p:txBody>
      </p:sp>
      <p:sp>
        <p:nvSpPr>
          <p:cNvPr id="39" name="文本框 38"/>
          <p:cNvSpPr txBox="1"/>
          <p:nvPr/>
        </p:nvSpPr>
        <p:spPr>
          <a:xfrm>
            <a:off x="10464462" y="2888576"/>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只找店铺</a:t>
            </a:r>
          </a:p>
        </p:txBody>
      </p:sp>
      <p:sp>
        <p:nvSpPr>
          <p:cNvPr id="40" name="文本框 39"/>
          <p:cNvSpPr txBox="1"/>
          <p:nvPr/>
        </p:nvSpPr>
        <p:spPr>
          <a:xfrm>
            <a:off x="10464462" y="3539976"/>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提供服务</a:t>
            </a:r>
          </a:p>
        </p:txBody>
      </p:sp>
      <p:cxnSp>
        <p:nvCxnSpPr>
          <p:cNvPr id="41" name="直线箭头连接符 40"/>
          <p:cNvCxnSpPr>
            <a:stCxn id="43" idx="0"/>
            <a:endCxn id="32" idx="0"/>
          </p:cNvCxnSpPr>
          <p:nvPr/>
        </p:nvCxnSpPr>
        <p:spPr>
          <a:xfrm flipH="1">
            <a:off x="9744878" y="2531253"/>
            <a:ext cx="598173" cy="3654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p:nvPr/>
        </p:nvCxnSpPr>
        <p:spPr>
          <a:xfrm>
            <a:off x="9745722" y="3945884"/>
            <a:ext cx="0" cy="322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p:nvPr/>
        </p:nvCxnSpPr>
        <p:spPr>
          <a:xfrm>
            <a:off x="9769262" y="4588845"/>
            <a:ext cx="0" cy="322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9787550" y="5265501"/>
            <a:ext cx="0" cy="322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p:nvPr/>
        </p:nvCxnSpPr>
        <p:spPr>
          <a:xfrm>
            <a:off x="10976270" y="3217245"/>
            <a:ext cx="0" cy="322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43" idx="0"/>
          </p:cNvCxnSpPr>
          <p:nvPr/>
        </p:nvCxnSpPr>
        <p:spPr>
          <a:xfrm>
            <a:off x="10343051" y="2531253"/>
            <a:ext cx="675409" cy="357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endCxn id="35" idx="0"/>
          </p:cNvCxnSpPr>
          <p:nvPr/>
        </p:nvCxnSpPr>
        <p:spPr>
          <a:xfrm flipH="1">
            <a:off x="9693582" y="3235235"/>
            <a:ext cx="51296" cy="3535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9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开发自己的度秘服务端</a:t>
            </a:r>
          </a:p>
        </p:txBody>
      </p:sp>
      <p:sp>
        <p:nvSpPr>
          <p:cNvPr id="6" name="文本框 5"/>
          <p:cNvSpPr txBox="1"/>
          <p:nvPr/>
        </p:nvSpPr>
        <p:spPr>
          <a:xfrm>
            <a:off x="144520" y="1343912"/>
            <a:ext cx="3528530"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垂类负责业务计算 系统负责槽位</a:t>
            </a:r>
            <a:r>
              <a:rPr kumimoji="1" lang="zh-CN" altLang="en-US" sz="1600" dirty="0">
                <a:latin typeface="Microsoft YaHei" charset="0"/>
                <a:ea typeface="Microsoft YaHei" charset="0"/>
                <a:cs typeface="Microsoft YaHei" charset="0"/>
              </a:rPr>
              <a:t>记忆</a:t>
            </a:r>
          </a:p>
        </p:txBody>
      </p:sp>
      <p:cxnSp>
        <p:nvCxnSpPr>
          <p:cNvPr id="9" name="直接连接符 8"/>
          <p:cNvCxnSpPr/>
          <p:nvPr/>
        </p:nvCxnSpPr>
        <p:spPr>
          <a:xfrm>
            <a:off x="222249" y="1776322"/>
            <a:ext cx="329020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220360" y="2064086"/>
            <a:ext cx="1415772"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状态转移计算</a:t>
            </a:r>
          </a:p>
        </p:txBody>
      </p:sp>
      <p:sp>
        <p:nvSpPr>
          <p:cNvPr id="32" name="矩形 31"/>
          <p:cNvSpPr/>
          <p:nvPr/>
        </p:nvSpPr>
        <p:spPr>
          <a:xfrm>
            <a:off x="716766" y="2569315"/>
            <a:ext cx="2795690" cy="372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Microsoft YaHei" charset="0"/>
              <a:ea typeface="Microsoft YaHei" charset="0"/>
              <a:cs typeface="Microsoft YaHei" charset="0"/>
            </a:endParaRPr>
          </a:p>
        </p:txBody>
      </p:sp>
      <p:sp>
        <p:nvSpPr>
          <p:cNvPr id="34" name="文本框 33"/>
          <p:cNvSpPr txBox="1"/>
          <p:nvPr/>
        </p:nvSpPr>
        <p:spPr>
          <a:xfrm>
            <a:off x="962440" y="2934743"/>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上门服务</a:t>
            </a:r>
          </a:p>
        </p:txBody>
      </p:sp>
      <p:sp>
        <p:nvSpPr>
          <p:cNvPr id="35" name="文本框 34"/>
          <p:cNvSpPr txBox="1"/>
          <p:nvPr/>
        </p:nvSpPr>
        <p:spPr>
          <a:xfrm>
            <a:off x="962440" y="3626802"/>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时间明确</a:t>
            </a:r>
          </a:p>
        </p:txBody>
      </p:sp>
      <p:sp>
        <p:nvSpPr>
          <p:cNvPr id="36" name="文本框 35"/>
          <p:cNvSpPr txBox="1"/>
          <p:nvPr/>
        </p:nvSpPr>
        <p:spPr>
          <a:xfrm>
            <a:off x="962440" y="4279022"/>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a:latin typeface="Microsoft YaHei" charset="0"/>
                <a:ea typeface="Microsoft YaHei" charset="0"/>
                <a:cs typeface="Microsoft YaHei" charset="0"/>
              </a:rPr>
              <a:t>时长明确</a:t>
            </a:r>
            <a:endParaRPr kumimoji="1" lang="zh-CN" altLang="en-US" sz="1600" dirty="0">
              <a:latin typeface="Microsoft YaHei" charset="0"/>
              <a:ea typeface="Microsoft YaHei" charset="0"/>
              <a:cs typeface="Microsoft YaHei" charset="0"/>
            </a:endParaRPr>
          </a:p>
        </p:txBody>
      </p:sp>
      <p:sp>
        <p:nvSpPr>
          <p:cNvPr id="37" name="文本框 36"/>
          <p:cNvSpPr txBox="1"/>
          <p:nvPr/>
        </p:nvSpPr>
        <p:spPr>
          <a:xfrm>
            <a:off x="962440" y="4911477"/>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地址明确</a:t>
            </a:r>
          </a:p>
        </p:txBody>
      </p:sp>
      <p:sp>
        <p:nvSpPr>
          <p:cNvPr id="38" name="文本框 37"/>
          <p:cNvSpPr txBox="1"/>
          <p:nvPr/>
        </p:nvSpPr>
        <p:spPr>
          <a:xfrm>
            <a:off x="962440" y="5602017"/>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提供服务</a:t>
            </a:r>
          </a:p>
        </p:txBody>
      </p:sp>
      <p:sp>
        <p:nvSpPr>
          <p:cNvPr id="39" name="文本框 38"/>
          <p:cNvSpPr txBox="1"/>
          <p:nvPr/>
        </p:nvSpPr>
        <p:spPr>
          <a:xfrm>
            <a:off x="2236022" y="2926638"/>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只找店铺</a:t>
            </a:r>
          </a:p>
        </p:txBody>
      </p:sp>
      <p:sp>
        <p:nvSpPr>
          <p:cNvPr id="40" name="文本框 39"/>
          <p:cNvSpPr txBox="1"/>
          <p:nvPr/>
        </p:nvSpPr>
        <p:spPr>
          <a:xfrm>
            <a:off x="2236022" y="3578038"/>
            <a:ext cx="100540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提供服务</a:t>
            </a:r>
          </a:p>
        </p:txBody>
      </p:sp>
      <p:cxnSp>
        <p:nvCxnSpPr>
          <p:cNvPr id="41" name="直线箭头连接符 40"/>
          <p:cNvCxnSpPr>
            <a:stCxn id="43" idx="0"/>
            <a:endCxn id="32" idx="0"/>
          </p:cNvCxnSpPr>
          <p:nvPr/>
        </p:nvCxnSpPr>
        <p:spPr>
          <a:xfrm flipH="1">
            <a:off x="1516438" y="2569315"/>
            <a:ext cx="598173" cy="3654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p:nvPr/>
        </p:nvCxnSpPr>
        <p:spPr>
          <a:xfrm>
            <a:off x="1517282" y="3983946"/>
            <a:ext cx="0" cy="322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p:nvPr/>
        </p:nvCxnSpPr>
        <p:spPr>
          <a:xfrm>
            <a:off x="1540822" y="4626907"/>
            <a:ext cx="0" cy="322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1559110" y="5303563"/>
            <a:ext cx="0" cy="322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p:nvPr/>
        </p:nvCxnSpPr>
        <p:spPr>
          <a:xfrm>
            <a:off x="2747830" y="3255307"/>
            <a:ext cx="0" cy="322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43" idx="0"/>
          </p:cNvCxnSpPr>
          <p:nvPr/>
        </p:nvCxnSpPr>
        <p:spPr>
          <a:xfrm>
            <a:off x="2114611" y="2569315"/>
            <a:ext cx="675409" cy="357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endCxn id="35" idx="0"/>
          </p:cNvCxnSpPr>
          <p:nvPr/>
        </p:nvCxnSpPr>
        <p:spPr>
          <a:xfrm flipH="1">
            <a:off x="1465142" y="3273297"/>
            <a:ext cx="51296" cy="3535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7343" y="1393859"/>
            <a:ext cx="5137945"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帮我找个两小时的上门保洁</a:t>
            </a:r>
            <a:r>
              <a:rPr kumimoji="1" lang="en-US" altLang="zh-CN" sz="1600" dirty="0">
                <a:latin typeface="Microsoft YaHei" charset="0"/>
                <a:ea typeface="Microsoft YaHei" charset="0"/>
                <a:cs typeface="Microsoft YaHei" charset="0"/>
              </a:rPr>
              <a:t> -&gt; {</a:t>
            </a:r>
            <a:r>
              <a:rPr kumimoji="1" lang="zh-CN" altLang="en-US" sz="1600" dirty="0">
                <a:latin typeface="Microsoft YaHei" charset="0"/>
                <a:ea typeface="Microsoft YaHei" charset="0"/>
                <a:cs typeface="Microsoft YaHei" charset="0"/>
              </a:rPr>
              <a:t>上门服务</a:t>
            </a:r>
            <a:r>
              <a:rPr kumimoji="1" lang="en-US" altLang="zh-CN" sz="1600" dirty="0">
                <a:latin typeface="Microsoft YaHei" charset="0"/>
                <a:ea typeface="Microsoft YaHei" charset="0"/>
                <a:cs typeface="Microsoft YaHei" charset="0"/>
              </a:rPr>
              <a:t>: 1,  </a:t>
            </a:r>
            <a:r>
              <a:rPr kumimoji="1" lang="zh-CN" altLang="en-US" sz="1600" dirty="0">
                <a:latin typeface="Microsoft YaHei" charset="0"/>
                <a:ea typeface="Microsoft YaHei" charset="0"/>
                <a:cs typeface="Microsoft YaHei" charset="0"/>
              </a:rPr>
              <a:t>时长</a:t>
            </a:r>
            <a:r>
              <a:rPr kumimoji="1" lang="en-US" altLang="zh-CN" sz="1600" dirty="0">
                <a:latin typeface="Microsoft YaHei" charset="0"/>
                <a:ea typeface="Microsoft YaHei" charset="0"/>
                <a:cs typeface="Microsoft YaHei" charset="0"/>
              </a:rPr>
              <a:t>: 2h}</a:t>
            </a:r>
            <a:endParaRPr kumimoji="1" lang="zh-CN" altLang="en-US" sz="1600" dirty="0">
              <a:latin typeface="Microsoft YaHei" charset="0"/>
              <a:ea typeface="Microsoft YaHei" charset="0"/>
              <a:cs typeface="Microsoft YaHei" charset="0"/>
            </a:endParaRPr>
          </a:p>
        </p:txBody>
      </p:sp>
      <p:sp>
        <p:nvSpPr>
          <p:cNvPr id="5" name="文本框 4"/>
          <p:cNvSpPr txBox="1"/>
          <p:nvPr/>
        </p:nvSpPr>
        <p:spPr>
          <a:xfrm>
            <a:off x="8716759" y="1990951"/>
            <a:ext cx="2236510"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请问什么时候上门呢？</a:t>
            </a:r>
          </a:p>
        </p:txBody>
      </p:sp>
      <p:sp>
        <p:nvSpPr>
          <p:cNvPr id="8" name="文本框 7"/>
          <p:cNvSpPr txBox="1"/>
          <p:nvPr/>
        </p:nvSpPr>
        <p:spPr>
          <a:xfrm>
            <a:off x="4687343" y="2588043"/>
            <a:ext cx="5586786"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到百度大厦来保洁 </a:t>
            </a:r>
            <a:r>
              <a:rPr kumimoji="1" lang="en-US" altLang="zh-CN" sz="1600" dirty="0">
                <a:latin typeface="Microsoft YaHei" charset="0"/>
                <a:ea typeface="Microsoft YaHei" charset="0"/>
                <a:cs typeface="Microsoft YaHei" charset="0"/>
              </a:rPr>
              <a:t>-&gt; {</a:t>
            </a:r>
            <a:r>
              <a:rPr kumimoji="1" lang="zh-CN" altLang="en-US" sz="1600" dirty="0">
                <a:latin typeface="Microsoft YaHei" charset="0"/>
                <a:ea typeface="Microsoft YaHei" charset="0"/>
                <a:cs typeface="Microsoft YaHei" charset="0"/>
              </a:rPr>
              <a:t>上门服务</a:t>
            </a:r>
            <a:r>
              <a:rPr kumimoji="1" lang="en-US" altLang="zh-CN" sz="1600" dirty="0">
                <a:latin typeface="Microsoft YaHei" charset="0"/>
                <a:ea typeface="Microsoft YaHei" charset="0"/>
                <a:cs typeface="Microsoft YaHei" charset="0"/>
              </a:rPr>
              <a:t>:1, </a:t>
            </a:r>
            <a:r>
              <a:rPr kumimoji="1" lang="zh-CN" altLang="en-US" sz="1600" dirty="0">
                <a:latin typeface="Microsoft YaHei" charset="0"/>
                <a:ea typeface="Microsoft YaHei" charset="0"/>
                <a:cs typeface="Microsoft YaHei" charset="0"/>
              </a:rPr>
              <a:t>时长</a:t>
            </a:r>
            <a:r>
              <a:rPr kumimoji="1" lang="en-US" altLang="zh-CN" sz="1600" dirty="0">
                <a:latin typeface="Microsoft YaHei" charset="0"/>
                <a:ea typeface="Microsoft YaHei" charset="0"/>
                <a:cs typeface="Microsoft YaHei" charset="0"/>
              </a:rPr>
              <a:t>:2h, </a:t>
            </a:r>
            <a:r>
              <a:rPr kumimoji="1" lang="zh-CN" altLang="en-US" sz="1600" dirty="0">
                <a:latin typeface="Microsoft YaHei" charset="0"/>
                <a:ea typeface="Microsoft YaHei" charset="0"/>
                <a:cs typeface="Microsoft YaHei" charset="0"/>
              </a:rPr>
              <a:t>地址</a:t>
            </a:r>
            <a:r>
              <a:rPr kumimoji="1" lang="en-US" altLang="zh-CN" sz="1600" dirty="0">
                <a:latin typeface="Microsoft YaHei" charset="0"/>
                <a:ea typeface="Microsoft YaHei" charset="0"/>
                <a:cs typeface="Microsoft YaHei" charset="0"/>
              </a:rPr>
              <a:t>: </a:t>
            </a:r>
            <a:r>
              <a:rPr kumimoji="1" lang="zh-CN" altLang="en-US" sz="1600" dirty="0">
                <a:latin typeface="Microsoft YaHei" charset="0"/>
                <a:ea typeface="Microsoft YaHei" charset="0"/>
                <a:cs typeface="Microsoft YaHei" charset="0"/>
              </a:rPr>
              <a:t>百度大厦</a:t>
            </a:r>
            <a:r>
              <a:rPr kumimoji="1" lang="en-US" altLang="zh-CN" sz="1600" dirty="0">
                <a:latin typeface="Microsoft YaHei" charset="0"/>
                <a:ea typeface="Microsoft YaHei" charset="0"/>
                <a:cs typeface="Microsoft YaHei" charset="0"/>
              </a:rPr>
              <a:t>}</a:t>
            </a:r>
            <a:endParaRPr kumimoji="1" lang="zh-CN" altLang="en-US" sz="1600" dirty="0">
              <a:latin typeface="Microsoft YaHei" charset="0"/>
              <a:ea typeface="Microsoft YaHei" charset="0"/>
              <a:cs typeface="Microsoft YaHei" charset="0"/>
            </a:endParaRPr>
          </a:p>
        </p:txBody>
      </p:sp>
      <p:sp>
        <p:nvSpPr>
          <p:cNvPr id="49" name="文本框 48"/>
          <p:cNvSpPr txBox="1"/>
          <p:nvPr/>
        </p:nvSpPr>
        <p:spPr>
          <a:xfrm>
            <a:off x="8716759" y="3167079"/>
            <a:ext cx="2236510"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请问什么时候上门呢？</a:t>
            </a:r>
          </a:p>
        </p:txBody>
      </p:sp>
      <p:sp>
        <p:nvSpPr>
          <p:cNvPr id="12" name="文本框 11"/>
          <p:cNvSpPr txBox="1"/>
          <p:nvPr/>
        </p:nvSpPr>
        <p:spPr>
          <a:xfrm>
            <a:off x="4687343" y="3744008"/>
            <a:ext cx="6758581"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明天下午</a:t>
            </a:r>
            <a:r>
              <a:rPr kumimoji="1" lang="en-US" altLang="zh-CN" sz="1600" dirty="0">
                <a:latin typeface="Microsoft YaHei" charset="0"/>
                <a:ea typeface="Microsoft YaHei" charset="0"/>
                <a:cs typeface="Microsoft YaHei" charset="0"/>
              </a:rPr>
              <a:t>6</a:t>
            </a:r>
            <a:r>
              <a:rPr kumimoji="1" lang="zh-CN" altLang="en-US" sz="1600" dirty="0">
                <a:latin typeface="Microsoft YaHei" charset="0"/>
                <a:ea typeface="Microsoft YaHei" charset="0"/>
                <a:cs typeface="Microsoft YaHei" charset="0"/>
              </a:rPr>
              <a:t>点 </a:t>
            </a:r>
            <a:r>
              <a:rPr kumimoji="1" lang="en-US" altLang="zh-CN" sz="1600" dirty="0">
                <a:latin typeface="Microsoft YaHei" charset="0"/>
                <a:ea typeface="Microsoft YaHei" charset="0"/>
                <a:cs typeface="Microsoft YaHei" charset="0"/>
              </a:rPr>
              <a:t>-&gt;</a:t>
            </a:r>
            <a:r>
              <a:rPr kumimoji="1" lang="zh-CN" altLang="en-US" sz="1600" dirty="0">
                <a:latin typeface="Microsoft YaHei" charset="0"/>
                <a:ea typeface="Microsoft YaHei" charset="0"/>
                <a:cs typeface="Microsoft YaHei" charset="0"/>
              </a:rPr>
              <a:t> </a:t>
            </a:r>
            <a:r>
              <a:rPr kumimoji="1" lang="en-US" altLang="zh-CN" sz="1600" dirty="0">
                <a:latin typeface="Microsoft YaHei" charset="0"/>
                <a:ea typeface="Microsoft YaHei" charset="0"/>
                <a:cs typeface="Microsoft YaHei" charset="0"/>
              </a:rPr>
              <a:t>{</a:t>
            </a:r>
            <a:r>
              <a:rPr kumimoji="1" lang="zh-CN" altLang="en-US" sz="1600" dirty="0">
                <a:latin typeface="Microsoft YaHei" charset="0"/>
                <a:ea typeface="Microsoft YaHei" charset="0"/>
                <a:cs typeface="Microsoft YaHei" charset="0"/>
              </a:rPr>
              <a:t>上门服务</a:t>
            </a:r>
            <a:r>
              <a:rPr kumimoji="1" lang="en-US" altLang="zh-CN" sz="1600" dirty="0">
                <a:latin typeface="Microsoft YaHei" charset="0"/>
                <a:ea typeface="Microsoft YaHei" charset="0"/>
                <a:cs typeface="Microsoft YaHei" charset="0"/>
              </a:rPr>
              <a:t>:1, </a:t>
            </a:r>
            <a:r>
              <a:rPr kumimoji="1" lang="zh-CN" altLang="en-US" sz="1600" dirty="0">
                <a:latin typeface="Microsoft YaHei" charset="0"/>
                <a:ea typeface="Microsoft YaHei" charset="0"/>
                <a:cs typeface="Microsoft YaHei" charset="0"/>
              </a:rPr>
              <a:t>时长</a:t>
            </a:r>
            <a:r>
              <a:rPr kumimoji="1" lang="en-US" altLang="zh-CN" sz="1600" dirty="0">
                <a:latin typeface="Microsoft YaHei" charset="0"/>
                <a:ea typeface="Microsoft YaHei" charset="0"/>
                <a:cs typeface="Microsoft YaHei" charset="0"/>
              </a:rPr>
              <a:t>:2h, </a:t>
            </a:r>
            <a:r>
              <a:rPr kumimoji="1" lang="zh-CN" altLang="en-US" sz="1600" dirty="0">
                <a:latin typeface="Microsoft YaHei" charset="0"/>
                <a:ea typeface="Microsoft YaHei" charset="0"/>
                <a:cs typeface="Microsoft YaHei" charset="0"/>
              </a:rPr>
              <a:t>时间</a:t>
            </a:r>
            <a:r>
              <a:rPr kumimoji="1" lang="en-US" altLang="zh-CN" sz="1600" dirty="0">
                <a:latin typeface="Microsoft YaHei" charset="0"/>
                <a:ea typeface="Microsoft YaHei" charset="0"/>
                <a:cs typeface="Microsoft YaHei" charset="0"/>
              </a:rPr>
              <a:t>:</a:t>
            </a:r>
            <a:r>
              <a:rPr kumimoji="1" lang="zh-CN" altLang="en-US" sz="1600" dirty="0">
                <a:latin typeface="Microsoft YaHei" charset="0"/>
                <a:ea typeface="Microsoft YaHei" charset="0"/>
                <a:cs typeface="Microsoft YaHei" charset="0"/>
              </a:rPr>
              <a:t>明天下午</a:t>
            </a:r>
            <a:r>
              <a:rPr kumimoji="1" lang="en-US" altLang="zh-CN" sz="1600" dirty="0">
                <a:latin typeface="Microsoft YaHei" charset="0"/>
                <a:ea typeface="Microsoft YaHei" charset="0"/>
                <a:cs typeface="Microsoft YaHei" charset="0"/>
              </a:rPr>
              <a:t>6</a:t>
            </a:r>
            <a:r>
              <a:rPr kumimoji="1" lang="zh-CN" altLang="en-US" sz="1600" dirty="0">
                <a:latin typeface="Microsoft YaHei" charset="0"/>
                <a:ea typeface="Microsoft YaHei" charset="0"/>
                <a:cs typeface="Microsoft YaHei" charset="0"/>
              </a:rPr>
              <a:t>点</a:t>
            </a:r>
            <a:r>
              <a:rPr kumimoji="1" lang="en-US" altLang="zh-CN" sz="1600" dirty="0">
                <a:latin typeface="Microsoft YaHei" charset="0"/>
                <a:ea typeface="Microsoft YaHei" charset="0"/>
                <a:cs typeface="Microsoft YaHei" charset="0"/>
              </a:rPr>
              <a:t>, </a:t>
            </a:r>
            <a:r>
              <a:rPr kumimoji="1" lang="zh-CN" altLang="en-US" sz="1600" dirty="0">
                <a:latin typeface="Microsoft YaHei" charset="0"/>
                <a:ea typeface="Microsoft YaHei" charset="0"/>
                <a:cs typeface="Microsoft YaHei" charset="0"/>
              </a:rPr>
              <a:t>地址百度大厦</a:t>
            </a:r>
            <a:r>
              <a:rPr kumimoji="1" lang="en-US" altLang="zh-CN" sz="1600" dirty="0">
                <a:latin typeface="Microsoft YaHei" charset="0"/>
                <a:ea typeface="Microsoft YaHei" charset="0"/>
                <a:cs typeface="Microsoft YaHei" charset="0"/>
              </a:rPr>
              <a:t>} </a:t>
            </a:r>
            <a:endParaRPr kumimoji="1" lang="zh-CN" altLang="en-US" sz="1600" dirty="0">
              <a:latin typeface="Microsoft YaHei" charset="0"/>
              <a:ea typeface="Microsoft YaHei" charset="0"/>
              <a:cs typeface="Microsoft YaHei" charset="0"/>
            </a:endParaRPr>
          </a:p>
        </p:txBody>
      </p:sp>
      <p:sp>
        <p:nvSpPr>
          <p:cNvPr id="13" name="文本框 12"/>
          <p:cNvSpPr txBox="1"/>
          <p:nvPr/>
        </p:nvSpPr>
        <p:spPr>
          <a:xfrm>
            <a:off x="6331311" y="4341100"/>
            <a:ext cx="4616970"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对不起，明天下午</a:t>
            </a:r>
            <a:r>
              <a:rPr kumimoji="1" lang="en-US" altLang="zh-CN" sz="1600" dirty="0">
                <a:latin typeface="Microsoft YaHei" charset="0"/>
                <a:ea typeface="Microsoft YaHei" charset="0"/>
                <a:cs typeface="Microsoft YaHei" charset="0"/>
              </a:rPr>
              <a:t>6-8</a:t>
            </a:r>
            <a:r>
              <a:rPr kumimoji="1" lang="zh-CN" altLang="en-US" sz="1600" dirty="0">
                <a:latin typeface="Microsoft YaHei" charset="0"/>
                <a:ea typeface="Microsoft YaHei" charset="0"/>
                <a:cs typeface="Microsoft YaHei" charset="0"/>
              </a:rPr>
              <a:t>点已约满，请修改时间时长</a:t>
            </a:r>
          </a:p>
        </p:txBody>
      </p:sp>
      <p:sp>
        <p:nvSpPr>
          <p:cNvPr id="14" name="文本框 13"/>
          <p:cNvSpPr txBox="1"/>
          <p:nvPr/>
        </p:nvSpPr>
        <p:spPr>
          <a:xfrm>
            <a:off x="4687342" y="4920136"/>
            <a:ext cx="6758581"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sz="1600" dirty="0">
                <a:latin typeface="Microsoft YaHei" charset="0"/>
                <a:ea typeface="Microsoft YaHei" charset="0"/>
                <a:cs typeface="Microsoft YaHei" charset="0"/>
              </a:rPr>
              <a:t>明天下午</a:t>
            </a:r>
            <a:r>
              <a:rPr kumimoji="1" lang="en-US" altLang="zh-CN" sz="1600" dirty="0">
                <a:latin typeface="Microsoft YaHei" charset="0"/>
                <a:ea typeface="Microsoft YaHei" charset="0"/>
                <a:cs typeface="Microsoft YaHei" charset="0"/>
              </a:rPr>
              <a:t>4</a:t>
            </a:r>
            <a:r>
              <a:rPr kumimoji="1" lang="zh-CN" altLang="en-US" sz="1600" dirty="0">
                <a:latin typeface="Microsoft YaHei" charset="0"/>
                <a:ea typeface="Microsoft YaHei" charset="0"/>
                <a:cs typeface="Microsoft YaHei" charset="0"/>
              </a:rPr>
              <a:t>点两小时 </a:t>
            </a:r>
            <a:r>
              <a:rPr kumimoji="1" lang="en-US" altLang="zh-CN" sz="1600" dirty="0">
                <a:latin typeface="Microsoft YaHei" charset="0"/>
                <a:ea typeface="Microsoft YaHei" charset="0"/>
                <a:cs typeface="Microsoft YaHei" charset="0"/>
              </a:rPr>
              <a:t>-&gt; {</a:t>
            </a:r>
            <a:r>
              <a:rPr kumimoji="1" lang="zh-CN" altLang="en-US" sz="1600" dirty="0">
                <a:latin typeface="Microsoft YaHei" charset="0"/>
                <a:ea typeface="Microsoft YaHei" charset="0"/>
                <a:cs typeface="Microsoft YaHei" charset="0"/>
              </a:rPr>
              <a:t>上门服务</a:t>
            </a:r>
            <a:r>
              <a:rPr kumimoji="1" lang="en-US" altLang="zh-CN" sz="1600" dirty="0">
                <a:latin typeface="Microsoft YaHei" charset="0"/>
                <a:ea typeface="Microsoft YaHei" charset="0"/>
                <a:cs typeface="Microsoft YaHei" charset="0"/>
              </a:rPr>
              <a:t>:1, </a:t>
            </a:r>
            <a:r>
              <a:rPr kumimoji="1" lang="zh-CN" altLang="en-US" sz="1600" dirty="0">
                <a:latin typeface="Microsoft YaHei" charset="0"/>
                <a:ea typeface="Microsoft YaHei" charset="0"/>
                <a:cs typeface="Microsoft YaHei" charset="0"/>
              </a:rPr>
              <a:t>时长</a:t>
            </a:r>
            <a:r>
              <a:rPr kumimoji="1" lang="en-US" altLang="zh-CN" sz="1600" dirty="0">
                <a:latin typeface="Microsoft YaHei" charset="0"/>
                <a:ea typeface="Microsoft YaHei" charset="0"/>
                <a:cs typeface="Microsoft YaHei" charset="0"/>
              </a:rPr>
              <a:t>:2h, </a:t>
            </a:r>
            <a:r>
              <a:rPr kumimoji="1" lang="zh-CN" altLang="en-US" sz="1600" dirty="0">
                <a:latin typeface="Microsoft YaHei" charset="0"/>
                <a:ea typeface="Microsoft YaHei" charset="0"/>
                <a:cs typeface="Microsoft YaHei" charset="0"/>
              </a:rPr>
              <a:t>时间</a:t>
            </a:r>
            <a:r>
              <a:rPr kumimoji="1" lang="en-US" altLang="zh-CN" sz="1600" dirty="0">
                <a:latin typeface="Microsoft YaHei" charset="0"/>
                <a:ea typeface="Microsoft YaHei" charset="0"/>
                <a:cs typeface="Microsoft YaHei" charset="0"/>
              </a:rPr>
              <a:t>:</a:t>
            </a:r>
            <a:r>
              <a:rPr kumimoji="1" lang="zh-CN" altLang="en-US" sz="1600" dirty="0">
                <a:latin typeface="Microsoft YaHei" charset="0"/>
                <a:ea typeface="Microsoft YaHei" charset="0"/>
                <a:cs typeface="Microsoft YaHei" charset="0"/>
              </a:rPr>
              <a:t>明天下午</a:t>
            </a:r>
            <a:r>
              <a:rPr kumimoji="1" lang="en-US" altLang="zh-CN" sz="1600" dirty="0">
                <a:latin typeface="Microsoft YaHei" charset="0"/>
                <a:ea typeface="Microsoft YaHei" charset="0"/>
                <a:cs typeface="Microsoft YaHei" charset="0"/>
              </a:rPr>
              <a:t>4</a:t>
            </a:r>
            <a:r>
              <a:rPr kumimoji="1" lang="zh-CN" altLang="en-US" sz="1600" dirty="0">
                <a:latin typeface="Microsoft YaHei" charset="0"/>
                <a:ea typeface="Microsoft YaHei" charset="0"/>
                <a:cs typeface="Microsoft YaHei" charset="0"/>
              </a:rPr>
              <a:t>点</a:t>
            </a:r>
            <a:r>
              <a:rPr kumimoji="1" lang="en-US" altLang="zh-CN" sz="1600" dirty="0">
                <a:latin typeface="Microsoft YaHei" charset="0"/>
                <a:ea typeface="Microsoft YaHei" charset="0"/>
                <a:cs typeface="Microsoft YaHei" charset="0"/>
              </a:rPr>
              <a:t>,</a:t>
            </a:r>
          </a:p>
          <a:p>
            <a:r>
              <a:rPr kumimoji="1" lang="en-US" altLang="zh-CN" sz="1600" dirty="0">
                <a:latin typeface="Microsoft YaHei" charset="0"/>
                <a:ea typeface="Microsoft YaHei" charset="0"/>
                <a:cs typeface="Microsoft YaHei" charset="0"/>
              </a:rPr>
              <a:t> </a:t>
            </a:r>
            <a:r>
              <a:rPr kumimoji="1" lang="zh-CN" altLang="en-US" sz="1600" dirty="0">
                <a:latin typeface="Microsoft YaHei" charset="0"/>
                <a:ea typeface="Microsoft YaHei" charset="0"/>
                <a:cs typeface="Microsoft YaHei" charset="0"/>
              </a:rPr>
              <a:t>地址</a:t>
            </a:r>
            <a:r>
              <a:rPr kumimoji="1" lang="en-US" altLang="zh-CN" sz="1600" dirty="0">
                <a:latin typeface="Microsoft YaHei" charset="0"/>
                <a:ea typeface="Microsoft YaHei" charset="0"/>
                <a:cs typeface="Microsoft YaHei" charset="0"/>
              </a:rPr>
              <a:t>:</a:t>
            </a:r>
            <a:r>
              <a:rPr kumimoji="1" lang="zh-CN" altLang="en-US" sz="1600" dirty="0">
                <a:latin typeface="Microsoft YaHei" charset="0"/>
                <a:ea typeface="Microsoft YaHei" charset="0"/>
                <a:cs typeface="Microsoft YaHei" charset="0"/>
              </a:rPr>
              <a:t>百度大厦</a:t>
            </a:r>
            <a:r>
              <a:rPr kumimoji="1" lang="en-US" altLang="zh-CN" sz="1600" dirty="0">
                <a:latin typeface="Microsoft YaHei" charset="0"/>
                <a:ea typeface="Microsoft YaHei" charset="0"/>
                <a:cs typeface="Microsoft YaHei" charset="0"/>
              </a:rPr>
              <a:t>} </a:t>
            </a:r>
            <a:endParaRPr kumimoji="1" lang="zh-CN" altLang="en-US" sz="1600" dirty="0">
              <a:latin typeface="Microsoft YaHei" charset="0"/>
              <a:ea typeface="Microsoft YaHei" charset="0"/>
              <a:cs typeface="Microsoft YaHei" charset="0"/>
            </a:endParaRPr>
          </a:p>
          <a:p>
            <a:endParaRPr kumimoji="1" lang="zh-CN" altLang="en-US" sz="1600" dirty="0">
              <a:latin typeface="Microsoft YaHei" charset="0"/>
              <a:ea typeface="Microsoft YaHei" charset="0"/>
              <a:cs typeface="Microsoft YaHei" charset="0"/>
            </a:endParaRPr>
          </a:p>
        </p:txBody>
      </p:sp>
      <p:sp>
        <p:nvSpPr>
          <p:cNvPr id="16" name="文本框 15"/>
          <p:cNvSpPr txBox="1"/>
          <p:nvPr/>
        </p:nvSpPr>
        <p:spPr>
          <a:xfrm>
            <a:off x="9737693" y="5991615"/>
            <a:ext cx="1210588"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600" dirty="0">
                <a:latin typeface="Microsoft YaHei" charset="0"/>
                <a:ea typeface="Microsoft YaHei" charset="0"/>
                <a:cs typeface="Microsoft YaHei" charset="0"/>
              </a:rPr>
              <a:t>确认并下单</a:t>
            </a:r>
          </a:p>
        </p:txBody>
      </p:sp>
    </p:spTree>
    <p:extLst>
      <p:ext uri="{BB962C8B-B14F-4D97-AF65-F5344CB8AC3E}">
        <p14:creationId xmlns:p14="http://schemas.microsoft.com/office/powerpoint/2010/main" val="167566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linds(horizontal)">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 grpId="0" animBg="1"/>
      <p:bldP spid="49" grpId="0" animBg="1"/>
      <p:bldP spid="12" grpId="0" animBg="1"/>
      <p:bldP spid="13" grpId="0" animBg="1"/>
      <p:bldP spid="14"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49" y="154932"/>
            <a:ext cx="3290207"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硬件端能力</a:t>
            </a:r>
          </a:p>
        </p:txBody>
      </p:sp>
      <p:sp>
        <p:nvSpPr>
          <p:cNvPr id="6" name="文本框 5"/>
          <p:cNvSpPr txBox="1"/>
          <p:nvPr/>
        </p:nvSpPr>
        <p:spPr>
          <a:xfrm>
            <a:off x="625807" y="2464401"/>
            <a:ext cx="5636543" cy="923330"/>
          </a:xfrm>
          <a:prstGeom prst="rect">
            <a:avLst/>
          </a:prstGeom>
          <a:noFill/>
        </p:spPr>
        <p:txBody>
          <a:bodyPr wrap="none" rtlCol="0">
            <a:spAutoFit/>
          </a:bodyPr>
          <a:lstStyle/>
          <a:p>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 语音识别在树莓派上的实现， 开放源码</a:t>
            </a:r>
          </a:p>
          <a:p>
            <a:endParaRPr kumimoji="1" lang="zh-CN" altLang="en-US"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rPr>
              <a:t>http://</a:t>
            </a:r>
            <a:r>
              <a:rPr kumimoji="1" lang="en-US" altLang="zh-CN" dirty="0" err="1">
                <a:latin typeface="微软雅黑" panose="020B0503020204020204" pitchFamily="34" charset="-122"/>
                <a:ea typeface="微软雅黑" panose="020B0503020204020204" pitchFamily="34" charset="-122"/>
              </a:rPr>
              <a:t>gitlab.baidu.com</a:t>
            </a:r>
            <a:r>
              <a:rPr kumimoji="1" lang="en-US" altLang="zh-CN" dirty="0">
                <a:latin typeface="微软雅黑" panose="020B0503020204020204" pitchFamily="34" charset="-122"/>
                <a:ea typeface="微软雅黑" panose="020B0503020204020204" pitchFamily="34" charset="-122"/>
              </a:rPr>
              <a:t>/wangpeng20/</a:t>
            </a:r>
            <a:r>
              <a:rPr kumimoji="1" lang="en-US" altLang="zh-CN" dirty="0" err="1">
                <a:latin typeface="微软雅黑" panose="020B0503020204020204" pitchFamily="34" charset="-122"/>
                <a:ea typeface="微软雅黑" panose="020B0503020204020204" pitchFamily="34" charset="-122"/>
              </a:rPr>
              <a:t>node_voice</a:t>
            </a:r>
            <a:endParaRPr kumimoji="1"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25807" y="3848134"/>
            <a:ext cx="5149167" cy="369332"/>
          </a:xfrm>
          <a:prstGeom prst="rect">
            <a:avLst/>
          </a:prstGeom>
          <a:noFill/>
        </p:spPr>
        <p:txBody>
          <a:bodyPr wrap="none" rtlCol="0">
            <a:spAutoFit/>
          </a:bodyPr>
          <a:lstStyle/>
          <a:p>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、入围团队硬件支持（暂定主要是提供树莓派）</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3748" y="2464401"/>
            <a:ext cx="2794000" cy="1866900"/>
          </a:xfrm>
          <a:prstGeom prst="rect">
            <a:avLst/>
          </a:prstGeom>
        </p:spPr>
      </p:pic>
    </p:spTree>
    <p:extLst>
      <p:ext uri="{BB962C8B-B14F-4D97-AF65-F5344CB8AC3E}">
        <p14:creationId xmlns:p14="http://schemas.microsoft.com/office/powerpoint/2010/main" val="857953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图片下载"/>
          <p:cNvPicPr>
            <a:picLocks noChangeAspect="1" noChangeArrowheads="1"/>
          </p:cNvPicPr>
          <p:nvPr/>
        </p:nvPicPr>
        <p:blipFill rotWithShape="1">
          <a:blip r:embed="rId2">
            <a:extLst>
              <a:ext uri="{28A0092B-C50C-407E-A947-70E740481C1C}">
                <a14:useLocalDpi xmlns:a14="http://schemas.microsoft.com/office/drawing/2010/main" val="0"/>
              </a:ext>
            </a:extLst>
          </a:blip>
          <a:srcRect l="2103" t="3677" r="2028" b="20985"/>
          <a:stretch/>
        </p:blipFill>
        <p:spPr bwMode="auto">
          <a:xfrm>
            <a:off x="-28575" y="-19050"/>
            <a:ext cx="12258675" cy="68770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9050" y="2282721"/>
            <a:ext cx="12192000" cy="218856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639862" y="2715284"/>
            <a:ext cx="8874177" cy="1323439"/>
          </a:xfrm>
          <a:prstGeom prst="rect">
            <a:avLst/>
          </a:prstGeom>
          <a:noFill/>
        </p:spPr>
        <p:txBody>
          <a:bodyPr wrap="square" rtlCol="0">
            <a:spAutoFit/>
          </a:bodyPr>
          <a:lstStyle/>
          <a:p>
            <a:r>
              <a:rPr lang="zh-CN" altLang="en-US" sz="8000" dirty="0">
                <a:solidFill>
                  <a:schemeClr val="bg1"/>
                </a:solidFill>
                <a:latin typeface="微软雅黑" panose="020B0503020204020204" pitchFamily="34" charset="-122"/>
                <a:ea typeface="微软雅黑" panose="020B0503020204020204" pitchFamily="34" charset="-122"/>
              </a:rPr>
              <a:t>加入我们</a:t>
            </a:r>
            <a:r>
              <a:rPr lang="en-US" altLang="zh-CN" sz="8000" dirty="0">
                <a:solidFill>
                  <a:schemeClr val="bg1"/>
                </a:solidFill>
                <a:latin typeface="微软雅黑" panose="020B0503020204020204" pitchFamily="34" charset="-122"/>
                <a:ea typeface="微软雅黑" panose="020B0503020204020204" pitchFamily="34" charset="-122"/>
              </a:rPr>
              <a:t> </a:t>
            </a:r>
            <a:r>
              <a:rPr lang="zh-CN" altLang="en-US" sz="8000" dirty="0">
                <a:solidFill>
                  <a:schemeClr val="bg1"/>
                </a:solidFill>
                <a:latin typeface="微软雅黑" panose="020B0503020204020204" pitchFamily="34" charset="-122"/>
                <a:ea typeface="微软雅黑" panose="020B0503020204020204" pitchFamily="34" charset="-122"/>
              </a:rPr>
              <a:t>引领未来</a:t>
            </a:r>
          </a:p>
        </p:txBody>
      </p:sp>
    </p:spTree>
    <p:extLst>
      <p:ext uri="{BB962C8B-B14F-4D97-AF65-F5344CB8AC3E}">
        <p14:creationId xmlns:p14="http://schemas.microsoft.com/office/powerpoint/2010/main" val="3385700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69146" y="1386107"/>
            <a:ext cx="9167492" cy="4677068"/>
          </a:xfrm>
          <a:prstGeom prst="rect">
            <a:avLst/>
          </a:prstGeom>
        </p:spPr>
      </p:pic>
      <p:sp>
        <p:nvSpPr>
          <p:cNvPr id="4" name="矩形 3"/>
          <p:cNvSpPr/>
          <p:nvPr/>
        </p:nvSpPr>
        <p:spPr>
          <a:xfrm>
            <a:off x="0" y="119397"/>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22250" y="154932"/>
            <a:ext cx="2470150"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度秘技术实现</a:t>
            </a:r>
          </a:p>
        </p:txBody>
      </p:sp>
    </p:spTree>
    <p:extLst>
      <p:ext uri="{BB962C8B-B14F-4D97-AF65-F5344CB8AC3E}">
        <p14:creationId xmlns:p14="http://schemas.microsoft.com/office/powerpoint/2010/main" val="307746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703" y="4487306"/>
            <a:ext cx="405000" cy="405000"/>
          </a:xfrm>
          <a:prstGeom prst="rect">
            <a:avLst/>
          </a:prstGeom>
        </p:spPr>
      </p:pic>
      <p:grpSp>
        <p:nvGrpSpPr>
          <p:cNvPr id="24" name="组合 23"/>
          <p:cNvGrpSpPr/>
          <p:nvPr/>
        </p:nvGrpSpPr>
        <p:grpSpPr>
          <a:xfrm>
            <a:off x="3263737" y="1222038"/>
            <a:ext cx="5664526" cy="5123543"/>
            <a:chOff x="2681289" y="671133"/>
            <a:chExt cx="6198252" cy="5606296"/>
          </a:xfrm>
        </p:grpSpPr>
        <p:sp>
          <p:nvSpPr>
            <p:cNvPr id="2" name="圆角矩形 1"/>
            <p:cNvSpPr/>
            <p:nvPr/>
          </p:nvSpPr>
          <p:spPr>
            <a:xfrm>
              <a:off x="5220595" y="1306879"/>
              <a:ext cx="1392072" cy="3889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开发者（端）</a:t>
              </a:r>
            </a:p>
          </p:txBody>
        </p:sp>
        <p:sp>
          <p:nvSpPr>
            <p:cNvPr id="9" name="矩形 8"/>
            <p:cNvSpPr/>
            <p:nvPr/>
          </p:nvSpPr>
          <p:spPr>
            <a:xfrm>
              <a:off x="4260560" y="2195716"/>
              <a:ext cx="1392072" cy="388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SDK</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073154" y="2195716"/>
              <a:ext cx="1392072" cy="388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Open API</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3846863" y="2052403"/>
              <a:ext cx="4022678" cy="675586"/>
            </a:xfrm>
            <a:prstGeom prst="rect">
              <a:avLst/>
            </a:prstGeom>
            <a:noFill/>
            <a:ln>
              <a:solidFill>
                <a:schemeClr val="bg1">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4034929" y="4312721"/>
              <a:ext cx="1392072" cy="3889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query</a:t>
              </a:r>
              <a:r>
                <a:rPr lang="zh-CN" altLang="en-US" sz="1200" dirty="0">
                  <a:solidFill>
                    <a:schemeClr val="bg1"/>
                  </a:solidFill>
                  <a:latin typeface="微软雅黑" panose="020B0503020204020204" pitchFamily="34" charset="-122"/>
                  <a:ea typeface="微软雅黑" panose="020B0503020204020204" pitchFamily="34" charset="-122"/>
                </a:rPr>
                <a:t>理解</a:t>
              </a:r>
            </a:p>
          </p:txBody>
        </p:sp>
        <p:sp>
          <p:nvSpPr>
            <p:cNvPr id="12" name="矩形 11"/>
            <p:cNvSpPr/>
            <p:nvPr/>
          </p:nvSpPr>
          <p:spPr>
            <a:xfrm>
              <a:off x="6298784" y="4312721"/>
              <a:ext cx="1392072" cy="3889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多轮对话管理</a:t>
              </a:r>
            </a:p>
          </p:txBody>
        </p:sp>
        <p:sp>
          <p:nvSpPr>
            <p:cNvPr id="15" name="矩形 14"/>
            <p:cNvSpPr/>
            <p:nvPr/>
          </p:nvSpPr>
          <p:spPr>
            <a:xfrm>
              <a:off x="3846862" y="4157825"/>
              <a:ext cx="4022678" cy="675000"/>
            </a:xfrm>
            <a:prstGeom prst="rect">
              <a:avLst/>
            </a:prstGeom>
            <a:noFill/>
            <a:ln>
              <a:solidFill>
                <a:schemeClr val="bg1">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圆角矩形 15"/>
            <p:cNvSpPr/>
            <p:nvPr/>
          </p:nvSpPr>
          <p:spPr>
            <a:xfrm>
              <a:off x="5220595" y="5238005"/>
              <a:ext cx="1392072" cy="3889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开发者（服务）</a:t>
              </a:r>
            </a:p>
          </p:txBody>
        </p:sp>
        <p:sp>
          <p:nvSpPr>
            <p:cNvPr id="22" name="燕尾形 21"/>
            <p:cNvSpPr/>
            <p:nvPr/>
          </p:nvSpPr>
          <p:spPr>
            <a:xfrm rot="16200000">
              <a:off x="5740253" y="4860959"/>
              <a:ext cx="196823" cy="28420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tx1"/>
                </a:solidFill>
              </a:endParaRPr>
            </a:p>
          </p:txBody>
        </p:sp>
        <p:sp>
          <p:nvSpPr>
            <p:cNvPr id="23" name="燕尾形 22"/>
            <p:cNvSpPr/>
            <p:nvPr/>
          </p:nvSpPr>
          <p:spPr>
            <a:xfrm rot="16200000">
              <a:off x="5740253" y="5003062"/>
              <a:ext cx="196823" cy="28420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tx1"/>
                </a:solidFill>
              </a:endParaRPr>
            </a:p>
          </p:txBody>
        </p:sp>
        <p:sp>
          <p:nvSpPr>
            <p:cNvPr id="25" name="燕尾形 24"/>
            <p:cNvSpPr/>
            <p:nvPr/>
          </p:nvSpPr>
          <p:spPr>
            <a:xfrm rot="16200000">
              <a:off x="5740253" y="1631719"/>
              <a:ext cx="196823" cy="28420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tx1"/>
                </a:solidFill>
              </a:endParaRPr>
            </a:p>
          </p:txBody>
        </p:sp>
        <p:sp>
          <p:nvSpPr>
            <p:cNvPr id="26" name="燕尾形 25"/>
            <p:cNvSpPr/>
            <p:nvPr/>
          </p:nvSpPr>
          <p:spPr>
            <a:xfrm rot="16200000">
              <a:off x="5740253" y="1773822"/>
              <a:ext cx="196823" cy="284204"/>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tx1"/>
                </a:solidFill>
              </a:endParaRPr>
            </a:p>
          </p:txBody>
        </p:sp>
        <p:grpSp>
          <p:nvGrpSpPr>
            <p:cNvPr id="52" name="组合 51"/>
            <p:cNvGrpSpPr/>
            <p:nvPr/>
          </p:nvGrpSpPr>
          <p:grpSpPr>
            <a:xfrm>
              <a:off x="4608136" y="5607975"/>
              <a:ext cx="2476718" cy="405000"/>
              <a:chOff x="4099267" y="6674589"/>
              <a:chExt cx="3302291" cy="540000"/>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9267" y="6674589"/>
                <a:ext cx="540000" cy="540000"/>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0754" y="6674589"/>
                <a:ext cx="540000" cy="540000"/>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2242" y="6674589"/>
                <a:ext cx="540000" cy="540000"/>
              </a:xfrm>
              <a:prstGeom prst="rect">
                <a:avLst/>
              </a:prstGeom>
            </p:spPr>
          </p:pic>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3729" y="6674589"/>
                <a:ext cx="540000" cy="540000"/>
              </a:xfrm>
              <a:prstGeom prst="rect">
                <a:avLst/>
              </a:prstGeom>
            </p:spPr>
          </p:pic>
          <p:pic>
            <p:nvPicPr>
              <p:cNvPr id="35" name="图片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61558" y="6674589"/>
                <a:ext cx="540000" cy="540000"/>
              </a:xfrm>
              <a:prstGeom prst="rect">
                <a:avLst/>
              </a:prstGeom>
            </p:spPr>
          </p:pic>
        </p:grpSp>
        <p:grpSp>
          <p:nvGrpSpPr>
            <p:cNvPr id="51" name="组合 50"/>
            <p:cNvGrpSpPr/>
            <p:nvPr/>
          </p:nvGrpSpPr>
          <p:grpSpPr>
            <a:xfrm>
              <a:off x="4625615" y="915816"/>
              <a:ext cx="2441760" cy="405000"/>
              <a:chOff x="4247692" y="-306841"/>
              <a:chExt cx="3255680" cy="540000"/>
            </a:xfrm>
          </p:grpSpPr>
          <p:grpSp>
            <p:nvGrpSpPr>
              <p:cNvPr id="47" name="组合 46"/>
              <p:cNvGrpSpPr/>
              <p:nvPr/>
            </p:nvGrpSpPr>
            <p:grpSpPr>
              <a:xfrm>
                <a:off x="4942853" y="-306841"/>
                <a:ext cx="540000" cy="540000"/>
                <a:chOff x="361949" y="483390"/>
                <a:chExt cx="796959" cy="796959"/>
              </a:xfrm>
            </p:grpSpPr>
            <p:sp>
              <p:nvSpPr>
                <p:cNvPr id="41" name="圆角矩形 40"/>
                <p:cNvSpPr/>
                <p:nvPr/>
              </p:nvSpPr>
              <p:spPr>
                <a:xfrm>
                  <a:off x="361949" y="483390"/>
                  <a:ext cx="796959" cy="79695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36" name="图片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428" y="613036"/>
                  <a:ext cx="540000" cy="540000"/>
                </a:xfrm>
                <a:prstGeom prst="rect">
                  <a:avLst/>
                </a:prstGeom>
              </p:spPr>
            </p:pic>
          </p:grpSp>
          <p:grpSp>
            <p:nvGrpSpPr>
              <p:cNvPr id="46" name="组合 45"/>
              <p:cNvGrpSpPr/>
              <p:nvPr/>
            </p:nvGrpSpPr>
            <p:grpSpPr>
              <a:xfrm>
                <a:off x="5611150" y="-306841"/>
                <a:ext cx="540000" cy="540000"/>
                <a:chOff x="-844443" y="1542780"/>
                <a:chExt cx="796959" cy="796959"/>
              </a:xfrm>
            </p:grpSpPr>
            <p:sp>
              <p:nvSpPr>
                <p:cNvPr id="45" name="圆角矩形 44"/>
                <p:cNvSpPr/>
                <p:nvPr/>
              </p:nvSpPr>
              <p:spPr>
                <a:xfrm>
                  <a:off x="-844443" y="1542780"/>
                  <a:ext cx="796959" cy="79695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37" name="图片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620" y="1669396"/>
                  <a:ext cx="540000" cy="540000"/>
                </a:xfrm>
                <a:prstGeom prst="rect">
                  <a:avLst/>
                </a:prstGeom>
              </p:spPr>
            </p:pic>
          </p:grpSp>
          <p:grpSp>
            <p:nvGrpSpPr>
              <p:cNvPr id="50" name="组合 49"/>
              <p:cNvGrpSpPr/>
              <p:nvPr/>
            </p:nvGrpSpPr>
            <p:grpSpPr>
              <a:xfrm>
                <a:off x="4247692" y="-306841"/>
                <a:ext cx="540000" cy="540000"/>
                <a:chOff x="304955" y="3729776"/>
                <a:chExt cx="796959" cy="796959"/>
              </a:xfrm>
            </p:grpSpPr>
            <p:sp>
              <p:nvSpPr>
                <p:cNvPr id="44" name="圆角矩形 43"/>
                <p:cNvSpPr/>
                <p:nvPr/>
              </p:nvSpPr>
              <p:spPr>
                <a:xfrm>
                  <a:off x="304955" y="3729776"/>
                  <a:ext cx="796959" cy="79695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38" name="图片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2738" y="3858255"/>
                  <a:ext cx="540000" cy="540000"/>
                </a:xfrm>
                <a:prstGeom prst="rect">
                  <a:avLst/>
                </a:prstGeom>
              </p:spPr>
            </p:pic>
          </p:grpSp>
          <p:grpSp>
            <p:nvGrpSpPr>
              <p:cNvPr id="49" name="组合 48"/>
              <p:cNvGrpSpPr/>
              <p:nvPr/>
            </p:nvGrpSpPr>
            <p:grpSpPr>
              <a:xfrm>
                <a:off x="6963372" y="-306841"/>
                <a:ext cx="540000" cy="540000"/>
                <a:chOff x="306527" y="2667098"/>
                <a:chExt cx="796959" cy="796959"/>
              </a:xfrm>
            </p:grpSpPr>
            <p:sp>
              <p:nvSpPr>
                <p:cNvPr id="43" name="圆角矩形 42"/>
                <p:cNvSpPr/>
                <p:nvPr/>
              </p:nvSpPr>
              <p:spPr>
                <a:xfrm>
                  <a:off x="306527" y="2667098"/>
                  <a:ext cx="796959" cy="79695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39" name="图片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4638" y="2829318"/>
                  <a:ext cx="548100" cy="540000"/>
                </a:xfrm>
                <a:prstGeom prst="rect">
                  <a:avLst/>
                </a:prstGeom>
              </p:spPr>
            </p:pic>
          </p:grpSp>
          <p:grpSp>
            <p:nvGrpSpPr>
              <p:cNvPr id="48" name="组合 47"/>
              <p:cNvGrpSpPr/>
              <p:nvPr/>
            </p:nvGrpSpPr>
            <p:grpSpPr>
              <a:xfrm>
                <a:off x="6287261" y="-306841"/>
                <a:ext cx="540000" cy="540000"/>
                <a:chOff x="361949" y="1645447"/>
                <a:chExt cx="796959" cy="796959"/>
              </a:xfrm>
            </p:grpSpPr>
            <p:sp>
              <p:nvSpPr>
                <p:cNvPr id="42" name="圆角矩形 41"/>
                <p:cNvSpPr/>
                <p:nvPr/>
              </p:nvSpPr>
              <p:spPr>
                <a:xfrm>
                  <a:off x="361949" y="1645447"/>
                  <a:ext cx="796959" cy="79695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pic>
              <p:nvPicPr>
                <p:cNvPr id="40" name="图片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0428" y="1799739"/>
                  <a:ext cx="540000" cy="540000"/>
                </a:xfrm>
                <a:prstGeom prst="rect">
                  <a:avLst/>
                </a:prstGeom>
              </p:spPr>
            </p:pic>
          </p:grpSp>
        </p:grpSp>
        <p:grpSp>
          <p:nvGrpSpPr>
            <p:cNvPr id="58" name="组合 57"/>
            <p:cNvGrpSpPr/>
            <p:nvPr/>
          </p:nvGrpSpPr>
          <p:grpSpPr>
            <a:xfrm>
              <a:off x="2681289" y="2843213"/>
              <a:ext cx="5972175" cy="1200150"/>
              <a:chOff x="1524000" y="2647950"/>
              <a:chExt cx="7962900" cy="1600200"/>
            </a:xfrm>
          </p:grpSpPr>
          <p:sp>
            <p:nvSpPr>
              <p:cNvPr id="53" name="矩形 52"/>
              <p:cNvSpPr/>
              <p:nvPr/>
            </p:nvSpPr>
            <p:spPr>
              <a:xfrm>
                <a:off x="1524000" y="2647950"/>
                <a:ext cx="7962900" cy="1600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 name="矩形 2"/>
              <p:cNvSpPr/>
              <p:nvPr/>
            </p:nvSpPr>
            <p:spPr>
              <a:xfrm>
                <a:off x="2949868" y="2825316"/>
                <a:ext cx="1856096" cy="518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语音识别</a:t>
                </a:r>
              </a:p>
            </p:txBody>
          </p:sp>
          <p:sp>
            <p:nvSpPr>
              <p:cNvPr id="4" name="矩形 3"/>
              <p:cNvSpPr/>
              <p:nvPr/>
            </p:nvSpPr>
            <p:spPr>
              <a:xfrm>
                <a:off x="5160805" y="2825316"/>
                <a:ext cx="1856096" cy="518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语音合成</a:t>
                </a:r>
              </a:p>
            </p:txBody>
          </p:sp>
          <p:sp>
            <p:nvSpPr>
              <p:cNvPr id="5" name="矩形 4"/>
              <p:cNvSpPr/>
              <p:nvPr/>
            </p:nvSpPr>
            <p:spPr>
              <a:xfrm>
                <a:off x="7371742" y="2825316"/>
                <a:ext cx="1856096" cy="518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自然语言处理</a:t>
                </a:r>
              </a:p>
            </p:txBody>
          </p:sp>
          <p:sp>
            <p:nvSpPr>
              <p:cNvPr id="6" name="矩形 5"/>
              <p:cNvSpPr/>
              <p:nvPr/>
            </p:nvSpPr>
            <p:spPr>
              <a:xfrm>
                <a:off x="2949868" y="3562296"/>
                <a:ext cx="1856096" cy="5186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对话聊天</a:t>
                </a:r>
              </a:p>
            </p:txBody>
          </p:sp>
          <p:sp>
            <p:nvSpPr>
              <p:cNvPr id="7" name="矩形 6"/>
              <p:cNvSpPr/>
              <p:nvPr/>
            </p:nvSpPr>
            <p:spPr>
              <a:xfrm>
                <a:off x="5160805" y="3562296"/>
                <a:ext cx="1856096" cy="5186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垂类服务</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近</a:t>
                </a:r>
                <a:r>
                  <a:rPr lang="en-US" altLang="zh-CN" sz="1200" dirty="0">
                    <a:solidFill>
                      <a:schemeClr val="bg1"/>
                    </a:solidFill>
                    <a:latin typeface="微软雅黑" panose="020B0503020204020204" pitchFamily="34" charset="-122"/>
                    <a:ea typeface="微软雅黑" panose="020B0503020204020204" pitchFamily="34" charset="-122"/>
                  </a:rPr>
                  <a:t>20</a:t>
                </a:r>
                <a:r>
                  <a:rPr lang="zh-CN" altLang="en-US" sz="1200" dirty="0">
                    <a:solidFill>
                      <a:schemeClr val="bg1"/>
                    </a:solidFill>
                    <a:latin typeface="微软雅黑" panose="020B0503020204020204" pitchFamily="34" charset="-122"/>
                    <a:ea typeface="微软雅黑" panose="020B0503020204020204" pitchFamily="34" charset="-122"/>
                  </a:rPr>
                  <a:t>种</a:t>
                </a: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7371742" y="3562296"/>
                <a:ext cx="1856096" cy="5186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通用信息服务</a:t>
                </a:r>
              </a:p>
            </p:txBody>
          </p:sp>
          <p:sp>
            <p:nvSpPr>
              <p:cNvPr id="54" name="文本框 53"/>
              <p:cNvSpPr txBox="1"/>
              <p:nvPr/>
            </p:nvSpPr>
            <p:spPr>
              <a:xfrm>
                <a:off x="1876931" y="2899957"/>
                <a:ext cx="1045397" cy="400109"/>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技术</a:t>
                </a:r>
              </a:p>
            </p:txBody>
          </p:sp>
          <p:sp>
            <p:nvSpPr>
              <p:cNvPr id="55" name="文本框 54"/>
              <p:cNvSpPr txBox="1"/>
              <p:nvPr/>
            </p:nvSpPr>
            <p:spPr>
              <a:xfrm>
                <a:off x="1876931" y="3636937"/>
                <a:ext cx="1045397" cy="400109"/>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资源</a:t>
                </a:r>
              </a:p>
            </p:txBody>
          </p:sp>
        </p:grpSp>
        <p:sp>
          <p:nvSpPr>
            <p:cNvPr id="59" name="文本框 58"/>
            <p:cNvSpPr txBox="1"/>
            <p:nvPr/>
          </p:nvSpPr>
          <p:spPr>
            <a:xfrm>
              <a:off x="6002356" y="1713212"/>
              <a:ext cx="2562824"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通过下方平台获取度秘已有能力</a:t>
              </a:r>
            </a:p>
          </p:txBody>
        </p:sp>
        <p:sp>
          <p:nvSpPr>
            <p:cNvPr id="60" name="文本框 59"/>
            <p:cNvSpPr txBox="1"/>
            <p:nvPr/>
          </p:nvSpPr>
          <p:spPr>
            <a:xfrm>
              <a:off x="6014085" y="4946555"/>
              <a:ext cx="2562824"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通过上方平台输入数据或资源</a:t>
              </a:r>
            </a:p>
          </p:txBody>
        </p:sp>
        <p:cxnSp>
          <p:nvCxnSpPr>
            <p:cNvPr id="18" name="直接箭头连接符 17"/>
            <p:cNvCxnSpPr/>
            <p:nvPr/>
          </p:nvCxnSpPr>
          <p:spPr>
            <a:xfrm>
              <a:off x="3223063" y="850573"/>
              <a:ext cx="0" cy="2002275"/>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3216697" y="4043566"/>
              <a:ext cx="0" cy="2002275"/>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047172" y="1373130"/>
              <a:ext cx="264698" cy="523220"/>
            </a:xfrm>
            <a:prstGeom prst="rect">
              <a:avLst/>
            </a:prstGeom>
            <a:solidFill>
              <a:schemeClr val="bg1"/>
            </a:solidFill>
          </p:spPr>
          <p:txBody>
            <a:bodyPr wrap="square" rtlCol="0">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赋能</a:t>
              </a:r>
            </a:p>
          </p:txBody>
        </p:sp>
        <p:sp>
          <p:nvSpPr>
            <p:cNvPr id="61" name="文本框 60"/>
            <p:cNvSpPr txBox="1"/>
            <p:nvPr/>
          </p:nvSpPr>
          <p:spPr>
            <a:xfrm>
              <a:off x="3047172" y="4714784"/>
              <a:ext cx="264698" cy="523220"/>
            </a:xfrm>
            <a:prstGeom prst="rect">
              <a:avLst/>
            </a:prstGeom>
            <a:solidFill>
              <a:schemeClr val="bg1"/>
            </a:solidFill>
          </p:spPr>
          <p:txBody>
            <a:bodyPr wrap="square" rtlCol="0">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获能</a:t>
              </a:r>
            </a:p>
          </p:txBody>
        </p:sp>
        <p:cxnSp>
          <p:nvCxnSpPr>
            <p:cNvPr id="21" name="直接连接符 20"/>
            <p:cNvCxnSpPr/>
            <p:nvPr/>
          </p:nvCxnSpPr>
          <p:spPr>
            <a:xfrm>
              <a:off x="2715983" y="6277429"/>
              <a:ext cx="59724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861314" y="4591739"/>
              <a:ext cx="1018227" cy="276999"/>
            </a:xfrm>
            <a:prstGeom prst="rect">
              <a:avLst/>
            </a:prstGeom>
            <a:noFill/>
          </p:spPr>
          <p:txBody>
            <a:bodyPr wrap="none" rtlCol="0">
              <a:spAutoFit/>
            </a:bodyPr>
            <a:lstStyle/>
            <a:p>
              <a:r>
                <a:rPr kumimoji="1" lang="en-US" altLang="zh-CN" sz="1200" dirty="0"/>
                <a:t>NLP</a:t>
              </a:r>
              <a:r>
                <a:rPr kumimoji="1" lang="zh-CN" altLang="en-US" sz="1200" dirty="0"/>
                <a:t> </a:t>
              </a:r>
              <a:r>
                <a:rPr kumimoji="1" lang="en-US" altLang="zh-CN" sz="1200" dirty="0"/>
                <a:t>unit</a:t>
              </a:r>
              <a:r>
                <a:rPr kumimoji="1" lang="zh-CN" altLang="en-US" sz="1200" dirty="0"/>
                <a:t>平台</a:t>
              </a:r>
            </a:p>
          </p:txBody>
        </p:sp>
        <p:pic>
          <p:nvPicPr>
            <p:cNvPr id="20" name="图片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9387" y="4273104"/>
              <a:ext cx="609946" cy="435676"/>
            </a:xfrm>
            <a:prstGeom prst="rect">
              <a:avLst/>
            </a:prstGeom>
          </p:spPr>
        </p:pic>
        <p:cxnSp>
          <p:nvCxnSpPr>
            <p:cNvPr id="63" name="直接连接符 62"/>
            <p:cNvCxnSpPr/>
            <p:nvPr/>
          </p:nvCxnSpPr>
          <p:spPr>
            <a:xfrm>
              <a:off x="2715984" y="671133"/>
              <a:ext cx="59724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50" y="154932"/>
            <a:ext cx="2470150"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度秘开放平台</a:t>
            </a:r>
          </a:p>
        </p:txBody>
      </p:sp>
    </p:spTree>
    <p:extLst>
      <p:ext uri="{BB962C8B-B14F-4D97-AF65-F5344CB8AC3E}">
        <p14:creationId xmlns:p14="http://schemas.microsoft.com/office/powerpoint/2010/main" val="274057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16385"/>
          <a:stretch/>
        </p:blipFill>
        <p:spPr>
          <a:xfrm>
            <a:off x="-1" y="0"/>
            <a:ext cx="12221737" cy="6846849"/>
          </a:xfrm>
          <a:prstGeom prst="rect">
            <a:avLst/>
          </a:prstGeom>
        </p:spPr>
      </p:pic>
      <p:sp>
        <p:nvSpPr>
          <p:cNvPr id="13" name="矩形 12"/>
          <p:cNvSpPr/>
          <p:nvPr/>
        </p:nvSpPr>
        <p:spPr>
          <a:xfrm>
            <a:off x="1162050" y="2911020"/>
            <a:ext cx="876300" cy="1333500"/>
          </a:xfrm>
          <a:prstGeom prst="rect">
            <a:avLst/>
          </a:prstGeom>
          <a:solidFill>
            <a:srgbClr val="00B05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430105" y="3000911"/>
            <a:ext cx="437700" cy="1323439"/>
          </a:xfrm>
          <a:prstGeom prst="rect">
            <a:avLst/>
          </a:prstGeom>
          <a:noFill/>
        </p:spPr>
        <p:txBody>
          <a:bodyPr wrap="square" rtlCol="0">
            <a:spAutoFit/>
          </a:bodyPr>
          <a:lstStyle/>
          <a:p>
            <a:r>
              <a:rPr lang="en-US" altLang="zh-CN" sz="8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8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16" name="直接连接符 15"/>
          <p:cNvCxnSpPr/>
          <p:nvPr/>
        </p:nvCxnSpPr>
        <p:spPr>
          <a:xfrm>
            <a:off x="2038350" y="3429000"/>
            <a:ext cx="84845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038350" y="4146550"/>
            <a:ext cx="8107136" cy="25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306405" y="3526165"/>
            <a:ext cx="6023429"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度秘</a:t>
            </a:r>
            <a:r>
              <a:rPr lang="en-US" altLang="zh-CN" sz="2800" b="1" dirty="0">
                <a:solidFill>
                  <a:schemeClr val="bg1"/>
                </a:solidFill>
                <a:latin typeface="微软雅黑" panose="020B0503020204020204" pitchFamily="34" charset="-122"/>
                <a:ea typeface="微软雅黑" panose="020B0503020204020204" pitchFamily="34" charset="-122"/>
              </a:rPr>
              <a:t>Showcase</a:t>
            </a:r>
            <a:r>
              <a:rPr lang="zh-CN" altLang="en-US" sz="2800" b="1" dirty="0">
                <a:solidFill>
                  <a:schemeClr val="bg1"/>
                </a:solidFill>
                <a:latin typeface="微软雅黑" panose="020B0503020204020204" pitchFamily="34" charset="-122"/>
                <a:ea typeface="微软雅黑" panose="020B0503020204020204" pitchFamily="34" charset="-122"/>
              </a:rPr>
              <a:t>介绍</a:t>
            </a:r>
          </a:p>
        </p:txBody>
      </p:sp>
      <p:sp>
        <p:nvSpPr>
          <p:cNvPr id="22" name="任意多边形 21"/>
          <p:cNvSpPr/>
          <p:nvPr/>
        </p:nvSpPr>
        <p:spPr>
          <a:xfrm>
            <a:off x="10276114" y="-232229"/>
            <a:ext cx="2438400" cy="2133600"/>
          </a:xfrm>
          <a:custGeom>
            <a:avLst/>
            <a:gdLst>
              <a:gd name="connsiteX0" fmla="*/ 0 w 2438400"/>
              <a:gd name="connsiteY0" fmla="*/ 246743 h 2133600"/>
              <a:gd name="connsiteX1" fmla="*/ 1480457 w 2438400"/>
              <a:gd name="connsiteY1" fmla="*/ 2119086 h 2133600"/>
              <a:gd name="connsiteX2" fmla="*/ 2409372 w 2438400"/>
              <a:gd name="connsiteY2" fmla="*/ 2133600 h 2133600"/>
              <a:gd name="connsiteX3" fmla="*/ 2438400 w 2438400"/>
              <a:gd name="connsiteY3" fmla="*/ 116115 h 2133600"/>
              <a:gd name="connsiteX4" fmla="*/ 812800 w 2438400"/>
              <a:gd name="connsiteY4" fmla="*/ 0 h 2133600"/>
              <a:gd name="connsiteX5" fmla="*/ 0 w 2438400"/>
              <a:gd name="connsiteY5" fmla="*/ 246743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2133600">
                <a:moveTo>
                  <a:pt x="0" y="246743"/>
                </a:moveTo>
                <a:lnTo>
                  <a:pt x="1480457" y="2119086"/>
                </a:lnTo>
                <a:lnTo>
                  <a:pt x="2409372" y="2133600"/>
                </a:lnTo>
                <a:lnTo>
                  <a:pt x="2438400" y="116115"/>
                </a:lnTo>
                <a:lnTo>
                  <a:pt x="812800" y="0"/>
                </a:lnTo>
                <a:lnTo>
                  <a:pt x="0" y="246743"/>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任意多边形 9"/>
          <p:cNvSpPr/>
          <p:nvPr/>
        </p:nvSpPr>
        <p:spPr>
          <a:xfrm>
            <a:off x="8858250" y="-152400"/>
            <a:ext cx="5162550" cy="8134350"/>
          </a:xfrm>
          <a:custGeom>
            <a:avLst/>
            <a:gdLst>
              <a:gd name="connsiteX0" fmla="*/ 3314700 w 5162550"/>
              <a:gd name="connsiteY0" fmla="*/ 171450 h 8134350"/>
              <a:gd name="connsiteX1" fmla="*/ 19050 w 5162550"/>
              <a:gd name="connsiteY1" fmla="*/ 6991350 h 8134350"/>
              <a:gd name="connsiteX2" fmla="*/ 0 w 5162550"/>
              <a:gd name="connsiteY2" fmla="*/ 7010400 h 8134350"/>
              <a:gd name="connsiteX3" fmla="*/ 133350 w 5162550"/>
              <a:gd name="connsiteY3" fmla="*/ 7258050 h 8134350"/>
              <a:gd name="connsiteX4" fmla="*/ 171450 w 5162550"/>
              <a:gd name="connsiteY4" fmla="*/ 7315200 h 8134350"/>
              <a:gd name="connsiteX5" fmla="*/ 190500 w 5162550"/>
              <a:gd name="connsiteY5" fmla="*/ 7372350 h 8134350"/>
              <a:gd name="connsiteX6" fmla="*/ 247650 w 5162550"/>
              <a:gd name="connsiteY6" fmla="*/ 7391400 h 8134350"/>
              <a:gd name="connsiteX7" fmla="*/ 342900 w 5162550"/>
              <a:gd name="connsiteY7" fmla="*/ 7486650 h 8134350"/>
              <a:gd name="connsiteX8" fmla="*/ 381000 w 5162550"/>
              <a:gd name="connsiteY8" fmla="*/ 7543800 h 8134350"/>
              <a:gd name="connsiteX9" fmla="*/ 457200 w 5162550"/>
              <a:gd name="connsiteY9" fmla="*/ 7600950 h 8134350"/>
              <a:gd name="connsiteX10" fmla="*/ 495300 w 5162550"/>
              <a:gd name="connsiteY10" fmla="*/ 7658100 h 8134350"/>
              <a:gd name="connsiteX11" fmla="*/ 552450 w 5162550"/>
              <a:gd name="connsiteY11" fmla="*/ 7734300 h 8134350"/>
              <a:gd name="connsiteX12" fmla="*/ 685800 w 5162550"/>
              <a:gd name="connsiteY12" fmla="*/ 7829550 h 8134350"/>
              <a:gd name="connsiteX13" fmla="*/ 742950 w 5162550"/>
              <a:gd name="connsiteY13" fmla="*/ 7886700 h 8134350"/>
              <a:gd name="connsiteX14" fmla="*/ 781050 w 5162550"/>
              <a:gd name="connsiteY14" fmla="*/ 7943850 h 8134350"/>
              <a:gd name="connsiteX15" fmla="*/ 857250 w 5162550"/>
              <a:gd name="connsiteY15" fmla="*/ 7962900 h 8134350"/>
              <a:gd name="connsiteX16" fmla="*/ 914400 w 5162550"/>
              <a:gd name="connsiteY16" fmla="*/ 8001000 h 8134350"/>
              <a:gd name="connsiteX17" fmla="*/ 971550 w 5162550"/>
              <a:gd name="connsiteY17" fmla="*/ 8020050 h 8134350"/>
              <a:gd name="connsiteX18" fmla="*/ 1143000 w 5162550"/>
              <a:gd name="connsiteY18" fmla="*/ 8077200 h 8134350"/>
              <a:gd name="connsiteX19" fmla="*/ 1295400 w 5162550"/>
              <a:gd name="connsiteY19" fmla="*/ 8134350 h 8134350"/>
              <a:gd name="connsiteX20" fmla="*/ 2762250 w 5162550"/>
              <a:gd name="connsiteY20" fmla="*/ 8115300 h 8134350"/>
              <a:gd name="connsiteX21" fmla="*/ 3581400 w 5162550"/>
              <a:gd name="connsiteY21" fmla="*/ 8096250 h 8134350"/>
              <a:gd name="connsiteX22" fmla="*/ 3638550 w 5162550"/>
              <a:gd name="connsiteY22" fmla="*/ 8077200 h 8134350"/>
              <a:gd name="connsiteX23" fmla="*/ 3771900 w 5162550"/>
              <a:gd name="connsiteY23" fmla="*/ 7981950 h 8134350"/>
              <a:gd name="connsiteX24" fmla="*/ 3867150 w 5162550"/>
              <a:gd name="connsiteY24" fmla="*/ 7848600 h 8134350"/>
              <a:gd name="connsiteX25" fmla="*/ 3924300 w 5162550"/>
              <a:gd name="connsiteY25" fmla="*/ 7772400 h 8134350"/>
              <a:gd name="connsiteX26" fmla="*/ 3943350 w 5162550"/>
              <a:gd name="connsiteY26" fmla="*/ 7715250 h 8134350"/>
              <a:gd name="connsiteX27" fmla="*/ 4000500 w 5162550"/>
              <a:gd name="connsiteY27" fmla="*/ 7658100 h 8134350"/>
              <a:gd name="connsiteX28" fmla="*/ 4038600 w 5162550"/>
              <a:gd name="connsiteY28" fmla="*/ 7505700 h 8134350"/>
              <a:gd name="connsiteX29" fmla="*/ 4076700 w 5162550"/>
              <a:gd name="connsiteY29" fmla="*/ 7391400 h 8134350"/>
              <a:gd name="connsiteX30" fmla="*/ 4095750 w 5162550"/>
              <a:gd name="connsiteY30" fmla="*/ 7334250 h 8134350"/>
              <a:gd name="connsiteX31" fmla="*/ 4114800 w 5162550"/>
              <a:gd name="connsiteY31" fmla="*/ 7258050 h 8134350"/>
              <a:gd name="connsiteX32" fmla="*/ 4133850 w 5162550"/>
              <a:gd name="connsiteY32" fmla="*/ 7162800 h 8134350"/>
              <a:gd name="connsiteX33" fmla="*/ 4171950 w 5162550"/>
              <a:gd name="connsiteY33" fmla="*/ 7105650 h 8134350"/>
              <a:gd name="connsiteX34" fmla="*/ 4210050 w 5162550"/>
              <a:gd name="connsiteY34" fmla="*/ 6877050 h 8134350"/>
              <a:gd name="connsiteX35" fmla="*/ 4229100 w 5162550"/>
              <a:gd name="connsiteY35" fmla="*/ 6819900 h 8134350"/>
              <a:gd name="connsiteX36" fmla="*/ 4248150 w 5162550"/>
              <a:gd name="connsiteY36" fmla="*/ 6686550 h 8134350"/>
              <a:gd name="connsiteX37" fmla="*/ 4305300 w 5162550"/>
              <a:gd name="connsiteY37" fmla="*/ 6534150 h 8134350"/>
              <a:gd name="connsiteX38" fmla="*/ 4343400 w 5162550"/>
              <a:gd name="connsiteY38" fmla="*/ 6457950 h 8134350"/>
              <a:gd name="connsiteX39" fmla="*/ 4381500 w 5162550"/>
              <a:gd name="connsiteY39" fmla="*/ 6248400 h 8134350"/>
              <a:gd name="connsiteX40" fmla="*/ 4419600 w 5162550"/>
              <a:gd name="connsiteY40" fmla="*/ 6172200 h 8134350"/>
              <a:gd name="connsiteX41" fmla="*/ 4438650 w 5162550"/>
              <a:gd name="connsiteY41" fmla="*/ 6115050 h 8134350"/>
              <a:gd name="connsiteX42" fmla="*/ 4476750 w 5162550"/>
              <a:gd name="connsiteY42" fmla="*/ 6019800 h 8134350"/>
              <a:gd name="connsiteX43" fmla="*/ 4514850 w 5162550"/>
              <a:gd name="connsiteY43" fmla="*/ 5905500 h 8134350"/>
              <a:gd name="connsiteX44" fmla="*/ 4533900 w 5162550"/>
              <a:gd name="connsiteY44" fmla="*/ 5848350 h 8134350"/>
              <a:gd name="connsiteX45" fmla="*/ 4591050 w 5162550"/>
              <a:gd name="connsiteY45" fmla="*/ 5695950 h 8134350"/>
              <a:gd name="connsiteX46" fmla="*/ 4610100 w 5162550"/>
              <a:gd name="connsiteY46" fmla="*/ 5619750 h 8134350"/>
              <a:gd name="connsiteX47" fmla="*/ 4648200 w 5162550"/>
              <a:gd name="connsiteY47" fmla="*/ 5448300 h 8134350"/>
              <a:gd name="connsiteX48" fmla="*/ 4705350 w 5162550"/>
              <a:gd name="connsiteY48" fmla="*/ 5238750 h 8134350"/>
              <a:gd name="connsiteX49" fmla="*/ 4743450 w 5162550"/>
              <a:gd name="connsiteY49" fmla="*/ 5048250 h 8134350"/>
              <a:gd name="connsiteX50" fmla="*/ 4781550 w 5162550"/>
              <a:gd name="connsiteY50" fmla="*/ 4953000 h 8134350"/>
              <a:gd name="connsiteX51" fmla="*/ 4857750 w 5162550"/>
              <a:gd name="connsiteY51" fmla="*/ 4591050 h 8134350"/>
              <a:gd name="connsiteX52" fmla="*/ 4895850 w 5162550"/>
              <a:gd name="connsiteY52" fmla="*/ 4514850 h 8134350"/>
              <a:gd name="connsiteX53" fmla="*/ 4914900 w 5162550"/>
              <a:gd name="connsiteY53" fmla="*/ 4400550 h 8134350"/>
              <a:gd name="connsiteX54" fmla="*/ 4972050 w 5162550"/>
              <a:gd name="connsiteY54" fmla="*/ 4095750 h 8134350"/>
              <a:gd name="connsiteX55" fmla="*/ 5010150 w 5162550"/>
              <a:gd name="connsiteY55" fmla="*/ 3848100 h 8134350"/>
              <a:gd name="connsiteX56" fmla="*/ 5048250 w 5162550"/>
              <a:gd name="connsiteY56" fmla="*/ 3486150 h 8134350"/>
              <a:gd name="connsiteX57" fmla="*/ 5067300 w 5162550"/>
              <a:gd name="connsiteY57" fmla="*/ 3219450 h 8134350"/>
              <a:gd name="connsiteX58" fmla="*/ 5105400 w 5162550"/>
              <a:gd name="connsiteY58" fmla="*/ 2990850 h 8134350"/>
              <a:gd name="connsiteX59" fmla="*/ 5124450 w 5162550"/>
              <a:gd name="connsiteY59" fmla="*/ 2819400 h 8134350"/>
              <a:gd name="connsiteX60" fmla="*/ 5143500 w 5162550"/>
              <a:gd name="connsiteY60" fmla="*/ 2762250 h 8134350"/>
              <a:gd name="connsiteX61" fmla="*/ 5162550 w 5162550"/>
              <a:gd name="connsiteY61" fmla="*/ 2514600 h 8134350"/>
              <a:gd name="connsiteX62" fmla="*/ 5143500 w 5162550"/>
              <a:gd name="connsiteY62" fmla="*/ 1981200 h 8134350"/>
              <a:gd name="connsiteX63" fmla="*/ 5124450 w 5162550"/>
              <a:gd name="connsiteY63" fmla="*/ 1924050 h 8134350"/>
              <a:gd name="connsiteX64" fmla="*/ 5105400 w 5162550"/>
              <a:gd name="connsiteY64" fmla="*/ 1809750 h 8134350"/>
              <a:gd name="connsiteX65" fmla="*/ 5048250 w 5162550"/>
              <a:gd name="connsiteY65" fmla="*/ 1695450 h 8134350"/>
              <a:gd name="connsiteX66" fmla="*/ 5029200 w 5162550"/>
              <a:gd name="connsiteY66" fmla="*/ 1581150 h 8134350"/>
              <a:gd name="connsiteX67" fmla="*/ 4953000 w 5162550"/>
              <a:gd name="connsiteY67" fmla="*/ 1409700 h 8134350"/>
              <a:gd name="connsiteX68" fmla="*/ 4914900 w 5162550"/>
              <a:gd name="connsiteY68" fmla="*/ 1257300 h 8134350"/>
              <a:gd name="connsiteX69" fmla="*/ 4895850 w 5162550"/>
              <a:gd name="connsiteY69" fmla="*/ 1200150 h 8134350"/>
              <a:gd name="connsiteX70" fmla="*/ 4857750 w 5162550"/>
              <a:gd name="connsiteY70" fmla="*/ 1009650 h 8134350"/>
              <a:gd name="connsiteX71" fmla="*/ 4838700 w 5162550"/>
              <a:gd name="connsiteY71" fmla="*/ 933450 h 8134350"/>
              <a:gd name="connsiteX72" fmla="*/ 4800600 w 5162550"/>
              <a:gd name="connsiteY72" fmla="*/ 552450 h 8134350"/>
              <a:gd name="connsiteX73" fmla="*/ 4781550 w 5162550"/>
              <a:gd name="connsiteY73" fmla="*/ 476250 h 8134350"/>
              <a:gd name="connsiteX74" fmla="*/ 4762500 w 5162550"/>
              <a:gd name="connsiteY74" fmla="*/ 381000 h 8134350"/>
              <a:gd name="connsiteX75" fmla="*/ 4724400 w 5162550"/>
              <a:gd name="connsiteY75" fmla="*/ 266700 h 8134350"/>
              <a:gd name="connsiteX76" fmla="*/ 4591050 w 5162550"/>
              <a:gd name="connsiteY76" fmla="*/ 228600 h 8134350"/>
              <a:gd name="connsiteX77" fmla="*/ 4457700 w 5162550"/>
              <a:gd name="connsiteY77" fmla="*/ 171450 h 8134350"/>
              <a:gd name="connsiteX78" fmla="*/ 4381500 w 5162550"/>
              <a:gd name="connsiteY78" fmla="*/ 114300 h 8134350"/>
              <a:gd name="connsiteX79" fmla="*/ 4191000 w 5162550"/>
              <a:gd name="connsiteY79" fmla="*/ 76200 h 8134350"/>
              <a:gd name="connsiteX80" fmla="*/ 4095750 w 5162550"/>
              <a:gd name="connsiteY80" fmla="*/ 38100 h 8134350"/>
              <a:gd name="connsiteX81" fmla="*/ 4000500 w 5162550"/>
              <a:gd name="connsiteY81" fmla="*/ 19050 h 8134350"/>
              <a:gd name="connsiteX82" fmla="*/ 3924300 w 5162550"/>
              <a:gd name="connsiteY82" fmla="*/ 0 h 8134350"/>
              <a:gd name="connsiteX83" fmla="*/ 3638550 w 5162550"/>
              <a:gd name="connsiteY83" fmla="*/ 57150 h 8134350"/>
              <a:gd name="connsiteX84" fmla="*/ 3562350 w 5162550"/>
              <a:gd name="connsiteY84" fmla="*/ 95250 h 8134350"/>
              <a:gd name="connsiteX85" fmla="*/ 3314700 w 5162550"/>
              <a:gd name="connsiteY85" fmla="*/ 171450 h 81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162550" h="8134350">
                <a:moveTo>
                  <a:pt x="3314700" y="171450"/>
                </a:moveTo>
                <a:lnTo>
                  <a:pt x="19050" y="6991350"/>
                </a:lnTo>
                <a:lnTo>
                  <a:pt x="0" y="7010400"/>
                </a:lnTo>
                <a:cubicBezTo>
                  <a:pt x="86621" y="7270263"/>
                  <a:pt x="3753" y="7106854"/>
                  <a:pt x="133350" y="7258050"/>
                </a:cubicBezTo>
                <a:cubicBezTo>
                  <a:pt x="148250" y="7275433"/>
                  <a:pt x="161211" y="7294722"/>
                  <a:pt x="171450" y="7315200"/>
                </a:cubicBezTo>
                <a:cubicBezTo>
                  <a:pt x="180430" y="7333161"/>
                  <a:pt x="176301" y="7358151"/>
                  <a:pt x="190500" y="7372350"/>
                </a:cubicBezTo>
                <a:cubicBezTo>
                  <a:pt x="204699" y="7386549"/>
                  <a:pt x="228600" y="7385050"/>
                  <a:pt x="247650" y="7391400"/>
                </a:cubicBezTo>
                <a:cubicBezTo>
                  <a:pt x="349250" y="7543800"/>
                  <a:pt x="215900" y="7359650"/>
                  <a:pt x="342900" y="7486650"/>
                </a:cubicBezTo>
                <a:cubicBezTo>
                  <a:pt x="359089" y="7502839"/>
                  <a:pt x="364811" y="7527611"/>
                  <a:pt x="381000" y="7543800"/>
                </a:cubicBezTo>
                <a:cubicBezTo>
                  <a:pt x="403451" y="7566251"/>
                  <a:pt x="434749" y="7578499"/>
                  <a:pt x="457200" y="7600950"/>
                </a:cubicBezTo>
                <a:cubicBezTo>
                  <a:pt x="473389" y="7617139"/>
                  <a:pt x="481992" y="7639469"/>
                  <a:pt x="495300" y="7658100"/>
                </a:cubicBezTo>
                <a:cubicBezTo>
                  <a:pt x="513754" y="7683936"/>
                  <a:pt x="529999" y="7711849"/>
                  <a:pt x="552450" y="7734300"/>
                </a:cubicBezTo>
                <a:cubicBezTo>
                  <a:pt x="621079" y="7802929"/>
                  <a:pt x="620900" y="7775466"/>
                  <a:pt x="685800" y="7829550"/>
                </a:cubicBezTo>
                <a:cubicBezTo>
                  <a:pt x="706496" y="7846797"/>
                  <a:pt x="725703" y="7866004"/>
                  <a:pt x="742950" y="7886700"/>
                </a:cubicBezTo>
                <a:cubicBezTo>
                  <a:pt x="757607" y="7904289"/>
                  <a:pt x="762000" y="7931150"/>
                  <a:pt x="781050" y="7943850"/>
                </a:cubicBezTo>
                <a:cubicBezTo>
                  <a:pt x="802835" y="7958373"/>
                  <a:pt x="831850" y="7956550"/>
                  <a:pt x="857250" y="7962900"/>
                </a:cubicBezTo>
                <a:cubicBezTo>
                  <a:pt x="876300" y="7975600"/>
                  <a:pt x="893922" y="7990761"/>
                  <a:pt x="914400" y="8001000"/>
                </a:cubicBezTo>
                <a:cubicBezTo>
                  <a:pt x="932361" y="8009980"/>
                  <a:pt x="952748" y="8012999"/>
                  <a:pt x="971550" y="8020050"/>
                </a:cubicBezTo>
                <a:cubicBezTo>
                  <a:pt x="1115021" y="8073852"/>
                  <a:pt x="1015317" y="8045279"/>
                  <a:pt x="1143000" y="8077200"/>
                </a:cubicBezTo>
                <a:cubicBezTo>
                  <a:pt x="1202123" y="8116615"/>
                  <a:pt x="1213010" y="8134350"/>
                  <a:pt x="1295400" y="8134350"/>
                </a:cubicBezTo>
                <a:cubicBezTo>
                  <a:pt x="1784391" y="8134350"/>
                  <a:pt x="2273327" y="8123449"/>
                  <a:pt x="2762250" y="8115300"/>
                </a:cubicBezTo>
                <a:lnTo>
                  <a:pt x="3581400" y="8096250"/>
                </a:lnTo>
                <a:cubicBezTo>
                  <a:pt x="3600450" y="8089900"/>
                  <a:pt x="3620589" y="8086180"/>
                  <a:pt x="3638550" y="8077200"/>
                </a:cubicBezTo>
                <a:cubicBezTo>
                  <a:pt x="3660183" y="8066383"/>
                  <a:pt x="3763271" y="7990579"/>
                  <a:pt x="3771900" y="7981950"/>
                </a:cubicBezTo>
                <a:cubicBezTo>
                  <a:pt x="3803029" y="7950821"/>
                  <a:pt x="3840108" y="7886459"/>
                  <a:pt x="3867150" y="7848600"/>
                </a:cubicBezTo>
                <a:cubicBezTo>
                  <a:pt x="3885604" y="7822764"/>
                  <a:pt x="3905250" y="7797800"/>
                  <a:pt x="3924300" y="7772400"/>
                </a:cubicBezTo>
                <a:cubicBezTo>
                  <a:pt x="3930650" y="7753350"/>
                  <a:pt x="3932211" y="7731958"/>
                  <a:pt x="3943350" y="7715250"/>
                </a:cubicBezTo>
                <a:cubicBezTo>
                  <a:pt x="3958294" y="7692834"/>
                  <a:pt x="3989352" y="7682626"/>
                  <a:pt x="4000500" y="7658100"/>
                </a:cubicBezTo>
                <a:cubicBezTo>
                  <a:pt x="4022168" y="7610430"/>
                  <a:pt x="4022041" y="7555376"/>
                  <a:pt x="4038600" y="7505700"/>
                </a:cubicBezTo>
                <a:lnTo>
                  <a:pt x="4076700" y="7391400"/>
                </a:lnTo>
                <a:cubicBezTo>
                  <a:pt x="4083050" y="7372350"/>
                  <a:pt x="4090880" y="7353731"/>
                  <a:pt x="4095750" y="7334250"/>
                </a:cubicBezTo>
                <a:cubicBezTo>
                  <a:pt x="4102100" y="7308850"/>
                  <a:pt x="4109120" y="7283608"/>
                  <a:pt x="4114800" y="7258050"/>
                </a:cubicBezTo>
                <a:cubicBezTo>
                  <a:pt x="4121824" y="7226442"/>
                  <a:pt x="4122481" y="7193117"/>
                  <a:pt x="4133850" y="7162800"/>
                </a:cubicBezTo>
                <a:cubicBezTo>
                  <a:pt x="4141889" y="7141363"/>
                  <a:pt x="4159250" y="7124700"/>
                  <a:pt x="4171950" y="7105650"/>
                </a:cubicBezTo>
                <a:cubicBezTo>
                  <a:pt x="4184650" y="7029450"/>
                  <a:pt x="4194900" y="6952801"/>
                  <a:pt x="4210050" y="6877050"/>
                </a:cubicBezTo>
                <a:cubicBezTo>
                  <a:pt x="4213988" y="6857359"/>
                  <a:pt x="4225162" y="6839591"/>
                  <a:pt x="4229100" y="6819900"/>
                </a:cubicBezTo>
                <a:cubicBezTo>
                  <a:pt x="4237906" y="6775871"/>
                  <a:pt x="4239344" y="6730579"/>
                  <a:pt x="4248150" y="6686550"/>
                </a:cubicBezTo>
                <a:cubicBezTo>
                  <a:pt x="4253863" y="6657987"/>
                  <a:pt x="4300870" y="6544117"/>
                  <a:pt x="4305300" y="6534150"/>
                </a:cubicBezTo>
                <a:cubicBezTo>
                  <a:pt x="4316834" y="6508200"/>
                  <a:pt x="4333429" y="6484540"/>
                  <a:pt x="4343400" y="6457950"/>
                </a:cubicBezTo>
                <a:cubicBezTo>
                  <a:pt x="4377643" y="6366635"/>
                  <a:pt x="4351368" y="6358885"/>
                  <a:pt x="4381500" y="6248400"/>
                </a:cubicBezTo>
                <a:cubicBezTo>
                  <a:pt x="4388972" y="6221003"/>
                  <a:pt x="4408413" y="6198302"/>
                  <a:pt x="4419600" y="6172200"/>
                </a:cubicBezTo>
                <a:cubicBezTo>
                  <a:pt x="4427510" y="6153743"/>
                  <a:pt x="4431599" y="6133852"/>
                  <a:pt x="4438650" y="6115050"/>
                </a:cubicBezTo>
                <a:cubicBezTo>
                  <a:pt x="4450657" y="6083031"/>
                  <a:pt x="4465064" y="6051937"/>
                  <a:pt x="4476750" y="6019800"/>
                </a:cubicBezTo>
                <a:cubicBezTo>
                  <a:pt x="4490475" y="5982057"/>
                  <a:pt x="4502150" y="5943600"/>
                  <a:pt x="4514850" y="5905500"/>
                </a:cubicBezTo>
                <a:cubicBezTo>
                  <a:pt x="4521200" y="5886450"/>
                  <a:pt x="4526442" y="5866994"/>
                  <a:pt x="4533900" y="5848350"/>
                </a:cubicBezTo>
                <a:cubicBezTo>
                  <a:pt x="4554030" y="5798026"/>
                  <a:pt x="4576118" y="5748211"/>
                  <a:pt x="4591050" y="5695950"/>
                </a:cubicBezTo>
                <a:cubicBezTo>
                  <a:pt x="4598243" y="5670776"/>
                  <a:pt x="4604420" y="5645308"/>
                  <a:pt x="4610100" y="5619750"/>
                </a:cubicBezTo>
                <a:cubicBezTo>
                  <a:pt x="4629742" y="5531363"/>
                  <a:pt x="4624971" y="5529603"/>
                  <a:pt x="4648200" y="5448300"/>
                </a:cubicBezTo>
                <a:cubicBezTo>
                  <a:pt x="4677748" y="5344882"/>
                  <a:pt x="4678185" y="5401742"/>
                  <a:pt x="4705350" y="5238750"/>
                </a:cubicBezTo>
                <a:cubicBezTo>
                  <a:pt x="4714729" y="5182474"/>
                  <a:pt x="4724505" y="5105086"/>
                  <a:pt x="4743450" y="5048250"/>
                </a:cubicBezTo>
                <a:cubicBezTo>
                  <a:pt x="4754264" y="5015809"/>
                  <a:pt x="4768850" y="4984750"/>
                  <a:pt x="4781550" y="4953000"/>
                </a:cubicBezTo>
                <a:cubicBezTo>
                  <a:pt x="4804373" y="4816060"/>
                  <a:pt x="4812117" y="4716540"/>
                  <a:pt x="4857750" y="4591050"/>
                </a:cubicBezTo>
                <a:cubicBezTo>
                  <a:pt x="4867455" y="4564362"/>
                  <a:pt x="4883150" y="4540250"/>
                  <a:pt x="4895850" y="4514850"/>
                </a:cubicBezTo>
                <a:cubicBezTo>
                  <a:pt x="4902200" y="4476750"/>
                  <a:pt x="4907782" y="4438514"/>
                  <a:pt x="4914900" y="4400550"/>
                </a:cubicBezTo>
                <a:cubicBezTo>
                  <a:pt x="4933134" y="4303301"/>
                  <a:pt x="4958721" y="4195714"/>
                  <a:pt x="4972050" y="4095750"/>
                </a:cubicBezTo>
                <a:cubicBezTo>
                  <a:pt x="5003395" y="3860665"/>
                  <a:pt x="4972872" y="3997211"/>
                  <a:pt x="5010150" y="3848100"/>
                </a:cubicBezTo>
                <a:cubicBezTo>
                  <a:pt x="5022850" y="3727450"/>
                  <a:pt x="5039607" y="3607158"/>
                  <a:pt x="5048250" y="3486150"/>
                </a:cubicBezTo>
                <a:cubicBezTo>
                  <a:pt x="5054600" y="3397250"/>
                  <a:pt x="5059579" y="3308241"/>
                  <a:pt x="5067300" y="3219450"/>
                </a:cubicBezTo>
                <a:cubicBezTo>
                  <a:pt x="5082312" y="3046808"/>
                  <a:pt x="5070351" y="3095998"/>
                  <a:pt x="5105400" y="2990850"/>
                </a:cubicBezTo>
                <a:cubicBezTo>
                  <a:pt x="5111750" y="2933700"/>
                  <a:pt x="5114997" y="2876119"/>
                  <a:pt x="5124450" y="2819400"/>
                </a:cubicBezTo>
                <a:cubicBezTo>
                  <a:pt x="5127751" y="2799593"/>
                  <a:pt x="5141009" y="2782175"/>
                  <a:pt x="5143500" y="2762250"/>
                </a:cubicBezTo>
                <a:cubicBezTo>
                  <a:pt x="5153769" y="2680095"/>
                  <a:pt x="5156200" y="2597150"/>
                  <a:pt x="5162550" y="2514600"/>
                </a:cubicBezTo>
                <a:cubicBezTo>
                  <a:pt x="5156200" y="2336800"/>
                  <a:pt x="5154954" y="2158744"/>
                  <a:pt x="5143500" y="1981200"/>
                </a:cubicBezTo>
                <a:cubicBezTo>
                  <a:pt x="5142207" y="1961161"/>
                  <a:pt x="5128806" y="1943652"/>
                  <a:pt x="5124450" y="1924050"/>
                </a:cubicBezTo>
                <a:cubicBezTo>
                  <a:pt x="5116071" y="1886344"/>
                  <a:pt x="5117614" y="1846393"/>
                  <a:pt x="5105400" y="1809750"/>
                </a:cubicBezTo>
                <a:cubicBezTo>
                  <a:pt x="5036898" y="1604244"/>
                  <a:pt x="5091435" y="1889783"/>
                  <a:pt x="5048250" y="1695450"/>
                </a:cubicBezTo>
                <a:cubicBezTo>
                  <a:pt x="5039871" y="1657744"/>
                  <a:pt x="5039363" y="1618415"/>
                  <a:pt x="5029200" y="1581150"/>
                </a:cubicBezTo>
                <a:cubicBezTo>
                  <a:pt x="4969245" y="1361315"/>
                  <a:pt x="5015784" y="1598052"/>
                  <a:pt x="4953000" y="1409700"/>
                </a:cubicBezTo>
                <a:cubicBezTo>
                  <a:pt x="4936441" y="1360024"/>
                  <a:pt x="4931459" y="1306976"/>
                  <a:pt x="4914900" y="1257300"/>
                </a:cubicBezTo>
                <a:cubicBezTo>
                  <a:pt x="4908550" y="1238250"/>
                  <a:pt x="4900365" y="1219716"/>
                  <a:pt x="4895850" y="1200150"/>
                </a:cubicBezTo>
                <a:cubicBezTo>
                  <a:pt x="4881289" y="1137051"/>
                  <a:pt x="4871319" y="1072970"/>
                  <a:pt x="4857750" y="1009650"/>
                </a:cubicBezTo>
                <a:cubicBezTo>
                  <a:pt x="4852264" y="984049"/>
                  <a:pt x="4845050" y="958850"/>
                  <a:pt x="4838700" y="933450"/>
                </a:cubicBezTo>
                <a:cubicBezTo>
                  <a:pt x="4827550" y="788494"/>
                  <a:pt x="4825207" y="687789"/>
                  <a:pt x="4800600" y="552450"/>
                </a:cubicBezTo>
                <a:cubicBezTo>
                  <a:pt x="4795916" y="526691"/>
                  <a:pt x="4787230" y="501808"/>
                  <a:pt x="4781550" y="476250"/>
                </a:cubicBezTo>
                <a:cubicBezTo>
                  <a:pt x="4774526" y="444642"/>
                  <a:pt x="4771019" y="412238"/>
                  <a:pt x="4762500" y="381000"/>
                </a:cubicBezTo>
                <a:cubicBezTo>
                  <a:pt x="4751933" y="342254"/>
                  <a:pt x="4763362" y="276440"/>
                  <a:pt x="4724400" y="266700"/>
                </a:cubicBezTo>
                <a:cubicBezTo>
                  <a:pt x="4699985" y="260596"/>
                  <a:pt x="4618379" y="242265"/>
                  <a:pt x="4591050" y="228600"/>
                </a:cubicBezTo>
                <a:cubicBezTo>
                  <a:pt x="4459492" y="162821"/>
                  <a:pt x="4616288" y="211097"/>
                  <a:pt x="4457700" y="171450"/>
                </a:cubicBezTo>
                <a:cubicBezTo>
                  <a:pt x="4432300" y="152400"/>
                  <a:pt x="4409067" y="130052"/>
                  <a:pt x="4381500" y="114300"/>
                </a:cubicBezTo>
                <a:cubicBezTo>
                  <a:pt x="4337168" y="88967"/>
                  <a:pt x="4220317" y="80388"/>
                  <a:pt x="4191000" y="76200"/>
                </a:cubicBezTo>
                <a:cubicBezTo>
                  <a:pt x="4159250" y="63500"/>
                  <a:pt x="4128504" y="47926"/>
                  <a:pt x="4095750" y="38100"/>
                </a:cubicBezTo>
                <a:cubicBezTo>
                  <a:pt x="4064737" y="28796"/>
                  <a:pt x="4032108" y="26074"/>
                  <a:pt x="4000500" y="19050"/>
                </a:cubicBezTo>
                <a:cubicBezTo>
                  <a:pt x="3974942" y="13370"/>
                  <a:pt x="3949700" y="6350"/>
                  <a:pt x="3924300" y="0"/>
                </a:cubicBezTo>
                <a:cubicBezTo>
                  <a:pt x="3712935" y="23485"/>
                  <a:pt x="3807401" y="866"/>
                  <a:pt x="3638550" y="57150"/>
                </a:cubicBezTo>
                <a:cubicBezTo>
                  <a:pt x="3572881" y="79040"/>
                  <a:pt x="3595599" y="62001"/>
                  <a:pt x="3562350" y="95250"/>
                </a:cubicBezTo>
                <a:lnTo>
                  <a:pt x="3314700" y="17145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5667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22250" y="154932"/>
            <a:ext cx="3346450"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度秘</a:t>
            </a:r>
            <a:r>
              <a:rPr lang="en-US" altLang="zh-CN" sz="2400" b="1" dirty="0">
                <a:solidFill>
                  <a:schemeClr val="bg1"/>
                </a:solidFill>
                <a:latin typeface="微软雅黑" panose="020B0503020204020204" pitchFamily="34" charset="-122"/>
                <a:ea typeface="微软雅黑" panose="020B0503020204020204" pitchFamily="34" charset="-122"/>
              </a:rPr>
              <a:t>showcase</a:t>
            </a:r>
            <a:r>
              <a:rPr lang="zh-CN" altLang="en-US" sz="2400" b="1" dirty="0">
                <a:solidFill>
                  <a:schemeClr val="bg1"/>
                </a:solidFill>
                <a:latin typeface="微软雅黑" panose="020B0503020204020204" pitchFamily="34" charset="-122"/>
                <a:ea typeface="微软雅黑" panose="020B0503020204020204" pitchFamily="34" charset="-122"/>
              </a:rPr>
              <a:t>介绍</a:t>
            </a:r>
          </a:p>
        </p:txBody>
      </p:sp>
      <p:sp>
        <p:nvSpPr>
          <p:cNvPr id="72" name="椭圆 71"/>
          <p:cNvSpPr/>
          <p:nvPr/>
        </p:nvSpPr>
        <p:spPr>
          <a:xfrm>
            <a:off x="3076497" y="4603589"/>
            <a:ext cx="238203" cy="2382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102396" y="3475898"/>
            <a:ext cx="238203" cy="2382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02396" y="4603589"/>
            <a:ext cx="238203" cy="2382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80"/>
          <p:cNvSpPr/>
          <p:nvPr/>
        </p:nvSpPr>
        <p:spPr>
          <a:xfrm>
            <a:off x="680267" y="984629"/>
            <a:ext cx="3150507" cy="1373315"/>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空心弧 81"/>
          <p:cNvSpPr/>
          <p:nvPr/>
        </p:nvSpPr>
        <p:spPr>
          <a:xfrm rot="5400000">
            <a:off x="7276604" y="2379433"/>
            <a:ext cx="1421176" cy="2683732"/>
          </a:xfrm>
          <a:prstGeom prst="blockArc">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矩形 82"/>
          <p:cNvSpPr/>
          <p:nvPr/>
        </p:nvSpPr>
        <p:spPr>
          <a:xfrm>
            <a:off x="1581150" y="3002565"/>
            <a:ext cx="6477000" cy="3620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581150" y="4082133"/>
            <a:ext cx="6477000" cy="34975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682240" y="3108960"/>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682240" y="4165570"/>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471160" y="4165570"/>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5471160" y="3092139"/>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9092978" y="3594999"/>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685710" y="1024788"/>
            <a:ext cx="3150507" cy="1514261"/>
          </a:xfrm>
          <a:prstGeom prst="rect">
            <a:avLst/>
          </a:prstGeom>
          <a:noFill/>
        </p:spPr>
        <p:txBody>
          <a:bodyPr wrap="square" rtlCol="0">
            <a:spAutoFit/>
          </a:bodyPr>
          <a:lstStyle/>
          <a:p>
            <a:pPr>
              <a:lnSpc>
                <a:spcPts val="1400"/>
              </a:lnSpc>
            </a:pPr>
            <a:r>
              <a:rPr lang="zh-CN" altLang="zh-CN" sz="1000" dirty="0">
                <a:latin typeface="微软雅黑" panose="020B0503020204020204" pitchFamily="34" charset="-122"/>
                <a:ea typeface="微软雅黑" panose="020B0503020204020204" pitchFamily="34" charset="-122"/>
                <a:hlinkClick r:id="rId2" action="ppaction://hlinksldjump"/>
              </a:rPr>
              <a:t>度秘车载</a:t>
            </a:r>
            <a:r>
              <a:rPr lang="zh-CN" altLang="en-US" sz="1000" dirty="0">
                <a:latin typeface="微软雅黑" panose="020B0503020204020204" pitchFamily="34" charset="-122"/>
                <a:ea typeface="微软雅黑" panose="020B0503020204020204" pitchFamily="34" charset="-122"/>
                <a:hlinkClick r:id="rId2" action="ppaction://hlinksldjump"/>
              </a:rPr>
              <a:t>，</a:t>
            </a:r>
            <a:r>
              <a:rPr lang="zh-CN" altLang="zh-CN" sz="1000" dirty="0">
                <a:latin typeface="微软雅黑" panose="020B0503020204020204" pitchFamily="34" charset="-122"/>
                <a:ea typeface="微软雅黑" panose="020B0503020204020204" pitchFamily="34" charset="-122"/>
                <a:hlinkClick r:id="rId2" action="ppaction://hlinksldjump"/>
              </a:rPr>
              <a:t>是度秘在车载场景下的落地产品。利用语音交互方式代替传统的触屏交互，更贴近人类交流的多轮对话方式避免了在驾驶过程中的转移您的注意力。自定义的播放器机制，经过优化的TTS、语音和音乐播放排队策略，并根据驾驶场景提供了车载物理按键与蓝牙耳机语音的双重交互控制机制，使您可以在驾驶过程中体验到私人智能助理度秘的全部服务。</a:t>
            </a:r>
            <a:endParaRPr lang="zh-CN" altLang="zh-CN" sz="1000" dirty="0">
              <a:latin typeface="微软雅黑" panose="020B0503020204020204" pitchFamily="34" charset="-122"/>
              <a:ea typeface="微软雅黑" panose="020B0503020204020204" pitchFamily="34" charset="-122"/>
            </a:endParaRPr>
          </a:p>
          <a:p>
            <a:pPr>
              <a:lnSpc>
                <a:spcPts val="1400"/>
              </a:lnSpc>
            </a:pPr>
            <a:endParaRPr lang="zh-CN" altLang="en-US" sz="1000" dirty="0">
              <a:latin typeface="微软雅黑" panose="020B0503020204020204" pitchFamily="34" charset="-122"/>
              <a:ea typeface="微软雅黑" panose="020B0503020204020204" pitchFamily="34" charset="-122"/>
            </a:endParaRPr>
          </a:p>
        </p:txBody>
      </p:sp>
      <p:cxnSp>
        <p:nvCxnSpPr>
          <p:cNvPr id="94" name="直接连接符 93"/>
          <p:cNvCxnSpPr>
            <a:endCxn id="85" idx="0"/>
          </p:cNvCxnSpPr>
          <p:nvPr/>
        </p:nvCxnSpPr>
        <p:spPr>
          <a:xfrm>
            <a:off x="2773680" y="2357944"/>
            <a:ext cx="0" cy="751016"/>
          </a:xfrm>
          <a:prstGeom prst="line">
            <a:avLst/>
          </a:prstGeom>
        </p:spPr>
        <p:style>
          <a:lnRef idx="1">
            <a:schemeClr val="accent6"/>
          </a:lnRef>
          <a:fillRef idx="0">
            <a:schemeClr val="accent6"/>
          </a:fillRef>
          <a:effectRef idx="0">
            <a:schemeClr val="accent6"/>
          </a:effectRef>
          <a:fontRef idx="minor">
            <a:schemeClr val="tx1"/>
          </a:fontRef>
        </p:style>
      </p:cxnSp>
      <p:sp>
        <p:nvSpPr>
          <p:cNvPr id="96" name="圆角矩形 95"/>
          <p:cNvSpPr/>
          <p:nvPr/>
        </p:nvSpPr>
        <p:spPr>
          <a:xfrm>
            <a:off x="4861651" y="984630"/>
            <a:ext cx="3150507" cy="1318642"/>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文本框 96"/>
          <p:cNvSpPr txBox="1"/>
          <p:nvPr/>
        </p:nvSpPr>
        <p:spPr>
          <a:xfrm>
            <a:off x="4867094" y="1024788"/>
            <a:ext cx="3150507" cy="1528624"/>
          </a:xfrm>
          <a:prstGeom prst="rect">
            <a:avLst/>
          </a:prstGeom>
          <a:noFill/>
        </p:spPr>
        <p:txBody>
          <a:bodyPr wrap="square" rtlCol="0">
            <a:spAutoFit/>
          </a:bodyPr>
          <a:lstStyle/>
          <a:p>
            <a:pPr>
              <a:lnSpc>
                <a:spcPts val="1400"/>
              </a:lnSpc>
            </a:pPr>
            <a:r>
              <a:rPr lang="zh-CN" altLang="en-US" sz="1000" dirty="0">
                <a:latin typeface="微软雅黑" panose="020B0503020204020204" pitchFamily="34" charset="-122"/>
                <a:ea typeface="微软雅黑" panose="020B0503020204020204" pitchFamily="34" charset="-122"/>
                <a:hlinkClick r:id="rId3" action="ppaction://hlinksldjump"/>
              </a:rPr>
              <a:t>度秘</a:t>
            </a:r>
            <a:r>
              <a:rPr lang="en-US" altLang="zh-CN" sz="1000" dirty="0">
                <a:latin typeface="微软雅黑" panose="020B0503020204020204" pitchFamily="34" charset="-122"/>
                <a:ea typeface="微软雅黑" panose="020B0503020204020204" pitchFamily="34" charset="-122"/>
                <a:hlinkClick r:id="rId3" action="ppaction://hlinksldjump"/>
              </a:rPr>
              <a:t>TV</a:t>
            </a:r>
            <a:r>
              <a:rPr lang="zh-CN" altLang="zh-CN" sz="1000" dirty="0">
                <a:latin typeface="微软雅黑" panose="020B0503020204020204" pitchFamily="34" charset="-122"/>
                <a:ea typeface="微软雅黑" panose="020B0503020204020204" pitchFamily="34" charset="-122"/>
                <a:hlinkClick r:id="rId3" action="ppaction://hlinksldjump"/>
              </a:rPr>
              <a:t>，基于度秘开放sdk的定制化能力，为家庭智能电视赋予自然语音交流、多轮拟人对话的交互方式。天气、对话等差异化服务可以让您在观看电视过程中体验度秘为您的生活所带来的便利。此外，度秘TV支持遥控器、游戏手柄等其他交互方式，使得您不仅可以享受自然语言交互带来的便利，也可以以传统方式控制您的电视机。</a:t>
            </a:r>
            <a:endParaRPr lang="zh-CN" altLang="zh-CN" sz="1000" dirty="0">
              <a:latin typeface="微软雅黑" panose="020B0503020204020204" pitchFamily="34" charset="-122"/>
              <a:ea typeface="微软雅黑" panose="020B0503020204020204" pitchFamily="34" charset="-122"/>
            </a:endParaRPr>
          </a:p>
          <a:p>
            <a:pPr>
              <a:lnSpc>
                <a:spcPts val="1400"/>
              </a:lnSpc>
            </a:pPr>
            <a:endParaRPr lang="zh-CN" altLang="en-US" sz="1000" dirty="0">
              <a:latin typeface="微软雅黑" panose="020B0503020204020204" pitchFamily="34" charset="-122"/>
              <a:ea typeface="微软雅黑" panose="020B0503020204020204" pitchFamily="34" charset="-122"/>
            </a:endParaRPr>
          </a:p>
        </p:txBody>
      </p:sp>
      <p:cxnSp>
        <p:nvCxnSpPr>
          <p:cNvPr id="98" name="直接连接符 97"/>
          <p:cNvCxnSpPr/>
          <p:nvPr/>
        </p:nvCxnSpPr>
        <p:spPr>
          <a:xfrm>
            <a:off x="5541463" y="2303272"/>
            <a:ext cx="0" cy="791174"/>
          </a:xfrm>
          <a:prstGeom prst="line">
            <a:avLst/>
          </a:prstGeom>
        </p:spPr>
        <p:style>
          <a:lnRef idx="1">
            <a:schemeClr val="accent6"/>
          </a:lnRef>
          <a:fillRef idx="0">
            <a:schemeClr val="accent6"/>
          </a:fillRef>
          <a:effectRef idx="0">
            <a:schemeClr val="accent6"/>
          </a:effectRef>
          <a:fontRef idx="minor">
            <a:schemeClr val="tx1"/>
          </a:fontRef>
        </p:style>
      </p:cxnSp>
      <p:sp>
        <p:nvSpPr>
          <p:cNvPr id="99" name="圆角矩形 98"/>
          <p:cNvSpPr/>
          <p:nvPr/>
        </p:nvSpPr>
        <p:spPr>
          <a:xfrm>
            <a:off x="680267" y="5149427"/>
            <a:ext cx="3150507" cy="1373315"/>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文本框 99"/>
          <p:cNvSpPr txBox="1"/>
          <p:nvPr/>
        </p:nvSpPr>
        <p:spPr>
          <a:xfrm>
            <a:off x="685710" y="5189586"/>
            <a:ext cx="3150507" cy="1349087"/>
          </a:xfrm>
          <a:prstGeom prst="rect">
            <a:avLst/>
          </a:prstGeom>
          <a:noFill/>
        </p:spPr>
        <p:txBody>
          <a:bodyPr wrap="square" rtlCol="0">
            <a:spAutoFit/>
          </a:bodyPr>
          <a:lstStyle/>
          <a:p>
            <a:r>
              <a:rPr lang="zh-CN" altLang="zh-CN" sz="1000" dirty="0">
                <a:latin typeface="微软雅黑" panose="020B0503020204020204" pitchFamily="34" charset="-122"/>
                <a:ea typeface="微软雅黑" panose="020B0503020204020204" pitchFamily="34" charset="-122"/>
                <a:hlinkClick r:id="rId4" action="ppaction://hlinksldjump"/>
              </a:rPr>
              <a:t>度秘手表</a:t>
            </a:r>
            <a:r>
              <a:rPr lang="zh-CN" altLang="en-US" sz="1000" dirty="0">
                <a:latin typeface="微软雅黑" panose="020B0503020204020204" pitchFamily="34" charset="-122"/>
                <a:ea typeface="微软雅黑" panose="020B0503020204020204" pitchFamily="34" charset="-122"/>
                <a:hlinkClick r:id="rId4" action="ppaction://hlinksldjump"/>
              </a:rPr>
              <a:t>，</a:t>
            </a:r>
            <a:r>
              <a:rPr lang="zh-CN" altLang="zh-CN" sz="1000" dirty="0">
                <a:latin typeface="微软雅黑" panose="020B0503020204020204" pitchFamily="34" charset="-122"/>
                <a:ea typeface="微软雅黑" panose="020B0503020204020204" pitchFamily="34" charset="-122"/>
                <a:hlinkClick r:id="rId4" action="ppaction://hlinksldjump"/>
              </a:rPr>
              <a:t>将度秘集成进了基于Android系统的智能手表中，自然语言交流的交互方式弥补了手表触屏不变的缺陷，以新的交互方式和丰富的后端服务大大地提升了手表的使用体验。度秘手表的文本输入与语音输入方式均支持纯自然语言输入，利用度秘的提醒、TTS播报、定位等开放sdk服务将您的手表变成智能私人助理。</a:t>
            </a:r>
            <a:endParaRPr lang="zh-CN" altLang="zh-CN" sz="1000" dirty="0">
              <a:latin typeface="微软雅黑" panose="020B0503020204020204" pitchFamily="34" charset="-122"/>
              <a:ea typeface="微软雅黑" panose="020B0503020204020204" pitchFamily="34" charset="-122"/>
            </a:endParaRPr>
          </a:p>
          <a:p>
            <a:pPr>
              <a:lnSpc>
                <a:spcPts val="1400"/>
              </a:lnSpc>
            </a:pPr>
            <a:endParaRPr lang="zh-CN" altLang="en-US" sz="1000" dirty="0">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flipH="1">
            <a:off x="2773680" y="4329662"/>
            <a:ext cx="1451" cy="819765"/>
          </a:xfrm>
          <a:prstGeom prst="line">
            <a:avLst/>
          </a:prstGeom>
        </p:spPr>
        <p:style>
          <a:lnRef idx="1">
            <a:schemeClr val="accent6"/>
          </a:lnRef>
          <a:fillRef idx="0">
            <a:schemeClr val="accent6"/>
          </a:fillRef>
          <a:effectRef idx="0">
            <a:schemeClr val="accent6"/>
          </a:effectRef>
          <a:fontRef idx="minor">
            <a:schemeClr val="tx1"/>
          </a:fontRef>
        </p:style>
      </p:cxnSp>
      <p:sp>
        <p:nvSpPr>
          <p:cNvPr id="102" name="圆角矩形 101"/>
          <p:cNvSpPr/>
          <p:nvPr/>
        </p:nvSpPr>
        <p:spPr>
          <a:xfrm>
            <a:off x="5108171" y="5149427"/>
            <a:ext cx="3150507" cy="1373315"/>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文本框 102"/>
          <p:cNvSpPr txBox="1"/>
          <p:nvPr/>
        </p:nvSpPr>
        <p:spPr>
          <a:xfrm>
            <a:off x="5113614" y="5189586"/>
            <a:ext cx="3150507" cy="1349087"/>
          </a:xfrm>
          <a:prstGeom prst="rect">
            <a:avLst/>
          </a:prstGeom>
          <a:noFill/>
        </p:spPr>
        <p:txBody>
          <a:bodyPr wrap="square" rtlCol="0">
            <a:spAutoFit/>
          </a:bodyPr>
          <a:lstStyle/>
          <a:p>
            <a:r>
              <a:rPr lang="zh-CN" altLang="zh-CN" sz="1000" dirty="0">
                <a:hlinkClick r:id="rId5" action="ppaction://hlinksldjump"/>
              </a:rPr>
              <a:t>度</a:t>
            </a:r>
            <a:r>
              <a:rPr lang="zh-CN" altLang="zh-CN" sz="1000" dirty="0">
                <a:latin typeface="微软雅黑" panose="020B0503020204020204" pitchFamily="34" charset="-122"/>
                <a:ea typeface="微软雅黑" panose="020B0503020204020204" pitchFamily="34" charset="-122"/>
                <a:hlinkClick r:id="rId5" action="ppaction://hlinksldjump"/>
              </a:rPr>
              <a:t>秘的打车服务，是一个度秘app里面可以体验的服务；主要提供给用户不同打车平台各车型的实时价格对比，辅助用户决策。支持纯自然语言的输入，利用度秘的query分析能力、session服务、多轮对话框架，一键完成达成的全流程。记录用户行为习惯、常用地址，缩短用户打车路径，实现一键叫车，比如你对度秘说，打车回家。</a:t>
            </a:r>
            <a:endParaRPr lang="zh-CN" altLang="zh-CN" sz="1000" dirty="0">
              <a:latin typeface="微软雅黑" panose="020B0503020204020204" pitchFamily="34" charset="-122"/>
              <a:ea typeface="微软雅黑" panose="020B0503020204020204" pitchFamily="34" charset="-122"/>
            </a:endParaRPr>
          </a:p>
          <a:p>
            <a:pPr>
              <a:lnSpc>
                <a:spcPts val="1400"/>
              </a:lnSpc>
            </a:pPr>
            <a:endParaRPr lang="zh-CN" altLang="en-US" sz="1000" dirty="0">
              <a:latin typeface="微软雅黑" panose="020B0503020204020204" pitchFamily="34" charset="-122"/>
              <a:ea typeface="微软雅黑" panose="020B0503020204020204" pitchFamily="34" charset="-122"/>
            </a:endParaRPr>
          </a:p>
        </p:txBody>
      </p:sp>
      <p:cxnSp>
        <p:nvCxnSpPr>
          <p:cNvPr id="104" name="直接连接符 103"/>
          <p:cNvCxnSpPr/>
          <p:nvPr/>
        </p:nvCxnSpPr>
        <p:spPr>
          <a:xfrm>
            <a:off x="5562600" y="4329662"/>
            <a:ext cx="0" cy="819765"/>
          </a:xfrm>
          <a:prstGeom prst="line">
            <a:avLst/>
          </a:prstGeom>
        </p:spPr>
        <p:style>
          <a:lnRef idx="1">
            <a:schemeClr val="accent6"/>
          </a:lnRef>
          <a:fillRef idx="0">
            <a:schemeClr val="accent6"/>
          </a:fillRef>
          <a:effectRef idx="0">
            <a:schemeClr val="accent6"/>
          </a:effectRef>
          <a:fontRef idx="minor">
            <a:schemeClr val="tx1"/>
          </a:fontRef>
        </p:style>
      </p:cxnSp>
      <p:sp>
        <p:nvSpPr>
          <p:cNvPr id="105" name="圆角矩形 104"/>
          <p:cNvSpPr/>
          <p:nvPr/>
        </p:nvSpPr>
        <p:spPr>
          <a:xfrm>
            <a:off x="9698245" y="2872771"/>
            <a:ext cx="2202180" cy="1682660"/>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文本框 105"/>
          <p:cNvSpPr txBox="1"/>
          <p:nvPr/>
        </p:nvSpPr>
        <p:spPr>
          <a:xfrm>
            <a:off x="9819890" y="2936384"/>
            <a:ext cx="2012083" cy="1642501"/>
          </a:xfrm>
          <a:prstGeom prst="rect">
            <a:avLst/>
          </a:prstGeom>
          <a:noFill/>
        </p:spPr>
        <p:txBody>
          <a:bodyPr wrap="square" rtlCol="0">
            <a:spAutoFit/>
          </a:bodyPr>
          <a:lstStyle/>
          <a:p>
            <a:r>
              <a:rPr lang="zh-CN" altLang="zh-CN" sz="1000" dirty="0">
                <a:hlinkClick r:id="rId6" action="ppaction://hlinksldjump"/>
              </a:rPr>
              <a:t>度秘的写诗服务，是一个度秘app里面可以体验的服务；提供给用户不同诗歌生成策略，根据用户输入的主题词、图，生成不同风格、主题相关的古诗。支持纯自然语言的输入，利用度秘的query分析能力、图片识别能力、session服务、多轮对话框架，一键完成即时赋诗全流程。</a:t>
            </a:r>
            <a:endParaRPr lang="zh-CN" altLang="zh-CN" sz="1000" dirty="0"/>
          </a:p>
          <a:p>
            <a:pPr>
              <a:lnSpc>
                <a:spcPts val="1400"/>
              </a:lnSpc>
            </a:pPr>
            <a:endParaRPr lang="zh-CN" altLang="en-US" sz="1000" dirty="0">
              <a:latin typeface="微软雅黑" panose="020B0503020204020204" pitchFamily="34" charset="-122"/>
              <a:ea typeface="微软雅黑" panose="020B0503020204020204" pitchFamily="34" charset="-122"/>
            </a:endParaRPr>
          </a:p>
        </p:txBody>
      </p:sp>
      <p:cxnSp>
        <p:nvCxnSpPr>
          <p:cNvPr id="110" name="直接连接符 109"/>
          <p:cNvCxnSpPr>
            <a:stCxn id="91" idx="6"/>
          </p:cNvCxnSpPr>
          <p:nvPr/>
        </p:nvCxnSpPr>
        <p:spPr>
          <a:xfrm>
            <a:off x="9275858" y="3686439"/>
            <a:ext cx="4223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358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车载场景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2090" y="1061220"/>
            <a:ext cx="9288780" cy="5233116"/>
          </a:xfrm>
          <a:prstGeom prst="rect">
            <a:avLst/>
          </a:prstGeom>
        </p:spPr>
      </p:pic>
      <p:sp>
        <p:nvSpPr>
          <p:cNvPr id="5" name="矩形 4"/>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2250" y="154932"/>
            <a:ext cx="3346450"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度秘车载场景演示</a:t>
            </a:r>
          </a:p>
        </p:txBody>
      </p:sp>
      <p:sp>
        <p:nvSpPr>
          <p:cNvPr id="9" name="矩形 8">
            <a:hlinkClick r:id="rId5" action="ppaction://hlinksldjump"/>
          </p:cNvPr>
          <p:cNvSpPr/>
          <p:nvPr/>
        </p:nvSpPr>
        <p:spPr>
          <a:xfrm>
            <a:off x="10942320" y="5882640"/>
            <a:ext cx="807720" cy="4116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返回</a:t>
            </a:r>
          </a:p>
        </p:txBody>
      </p:sp>
    </p:spTree>
    <p:extLst>
      <p:ext uri="{BB962C8B-B14F-4D97-AF65-F5344CB8AC3E}">
        <p14:creationId xmlns:p14="http://schemas.microsoft.com/office/powerpoint/2010/main" val="21288123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2250" y="154932"/>
            <a:ext cx="3346450"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度秘电视场景演示</a:t>
            </a:r>
          </a:p>
        </p:txBody>
      </p:sp>
      <p:pic>
        <p:nvPicPr>
          <p:cNvPr id="3" name="度秘t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74657" y="1488758"/>
            <a:ext cx="5692140" cy="4269105"/>
          </a:xfrm>
          <a:prstGeom prst="rect">
            <a:avLst/>
          </a:prstGeom>
        </p:spPr>
      </p:pic>
      <p:sp>
        <p:nvSpPr>
          <p:cNvPr id="10" name="矩形 9">
            <a:hlinkClick r:id="rId5" action="ppaction://hlinksldjump"/>
          </p:cNvPr>
          <p:cNvSpPr/>
          <p:nvPr/>
        </p:nvSpPr>
        <p:spPr>
          <a:xfrm>
            <a:off x="10942320" y="5882640"/>
            <a:ext cx="807720" cy="4116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返回</a:t>
            </a:r>
          </a:p>
        </p:txBody>
      </p:sp>
    </p:spTree>
    <p:extLst>
      <p:ext uri="{BB962C8B-B14F-4D97-AF65-F5344CB8AC3E}">
        <p14:creationId xmlns:p14="http://schemas.microsoft.com/office/powerpoint/2010/main" val="33045354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33465"/>
            <a:ext cx="12192000" cy="4831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444500" cy="130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6756" y="-1"/>
            <a:ext cx="11475244" cy="1332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2250" y="154932"/>
            <a:ext cx="3346450"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度秘电视场景演示</a:t>
            </a:r>
          </a:p>
        </p:txBody>
      </p:sp>
      <p:pic>
        <p:nvPicPr>
          <p:cNvPr id="2" name="度秘手表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3759553" y="-721079"/>
            <a:ext cx="4793343" cy="8521499"/>
          </a:xfrm>
          <a:prstGeom prst="rect">
            <a:avLst/>
          </a:prstGeom>
        </p:spPr>
      </p:pic>
      <p:sp>
        <p:nvSpPr>
          <p:cNvPr id="10" name="矩形 9">
            <a:hlinkClick r:id="rId5" action="ppaction://hlinksldjump"/>
          </p:cNvPr>
          <p:cNvSpPr/>
          <p:nvPr/>
        </p:nvSpPr>
        <p:spPr>
          <a:xfrm>
            <a:off x="10942320" y="5882640"/>
            <a:ext cx="807720" cy="4116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返回</a:t>
            </a:r>
          </a:p>
        </p:txBody>
      </p:sp>
    </p:spTree>
    <p:extLst>
      <p:ext uri="{BB962C8B-B14F-4D97-AF65-F5344CB8AC3E}">
        <p14:creationId xmlns:p14="http://schemas.microsoft.com/office/powerpoint/2010/main" val="3449476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3158</TotalTime>
  <Words>1278</Words>
  <Application>Microsoft Office PowerPoint</Application>
  <PresentationFormat>宽屏</PresentationFormat>
  <Paragraphs>146</Paragraphs>
  <Slides>27</Slides>
  <Notes>0</Notes>
  <HiddenSlides>0</HiddenSlides>
  <MMClips>6</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Arial Unicode MS</vt:lpstr>
      <vt:lpstr>宋体</vt:lpstr>
      <vt:lpstr>微软雅黑</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Baidu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Zhang,Rui(DPDD)</dc:creator>
  <cp:lastModifiedBy>汪瑫</cp:lastModifiedBy>
  <cp:revision>46</cp:revision>
  <dcterms:created xsi:type="dcterms:W3CDTF">2016-11-14T11:24:26Z</dcterms:created>
  <dcterms:modified xsi:type="dcterms:W3CDTF">2016-11-23T08:46:57Z</dcterms:modified>
</cp:coreProperties>
</file>